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332" r:id="rId2"/>
    <p:sldId id="345" r:id="rId3"/>
    <p:sldId id="360" r:id="rId4"/>
    <p:sldId id="361" r:id="rId5"/>
    <p:sldId id="347" r:id="rId6"/>
    <p:sldId id="363" r:id="rId7"/>
    <p:sldId id="357" r:id="rId8"/>
    <p:sldId id="334" r:id="rId9"/>
    <p:sldId id="340" r:id="rId10"/>
    <p:sldId id="362" r:id="rId11"/>
    <p:sldId id="358" r:id="rId12"/>
    <p:sldId id="335" r:id="rId13"/>
    <p:sldId id="364" r:id="rId14"/>
    <p:sldId id="336" r:id="rId15"/>
    <p:sldId id="346" r:id="rId16"/>
    <p:sldId id="359" r:id="rId17"/>
    <p:sldId id="348" r:id="rId18"/>
    <p:sldId id="337" r:id="rId19"/>
    <p:sldId id="349" r:id="rId20"/>
    <p:sldId id="366" r:id="rId21"/>
    <p:sldId id="352" r:id="rId22"/>
    <p:sldId id="368" r:id="rId23"/>
    <p:sldId id="369" r:id="rId24"/>
    <p:sldId id="370" r:id="rId25"/>
    <p:sldId id="371" r:id="rId26"/>
    <p:sldId id="372" r:id="rId27"/>
    <p:sldId id="367" r:id="rId28"/>
    <p:sldId id="373" r:id="rId29"/>
    <p:sldId id="342" r:id="rId30"/>
    <p:sldId id="343" r:id="rId31"/>
    <p:sldId id="355" r:id="rId32"/>
    <p:sldId id="356" r:id="rId33"/>
    <p:sldId id="344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35"/>
    <p:restoredTop sz="96327"/>
  </p:normalViewPr>
  <p:slideViewPr>
    <p:cSldViewPr snapToGrid="0">
      <p:cViewPr varScale="1">
        <p:scale>
          <a:sx n="128" d="100"/>
          <a:sy n="128" d="100"/>
        </p:scale>
        <p:origin x="3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FBF5BB-C04C-2944-91FB-77C5CF11D16A}" type="datetimeFigureOut">
              <a:rPr lang="en-US" smtClean="0"/>
              <a:t>2/14/24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122C7C-4980-2743-9041-D3846772F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38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520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A3FEF-7E3D-4706-9871-1F8E83B5D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algn="ctr"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D06B9F-14D2-4B26-ABB4-9107FDE1C1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65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44661" indent="0" algn="ctr">
              <a:buNone/>
              <a:defRPr sz="633"/>
            </a:lvl2pPr>
            <a:lvl3pPr marL="289322" indent="0" algn="ctr">
              <a:buNone/>
              <a:defRPr sz="570"/>
            </a:lvl3pPr>
            <a:lvl4pPr marL="433983" indent="0" algn="ctr">
              <a:buNone/>
              <a:defRPr sz="506"/>
            </a:lvl4pPr>
            <a:lvl5pPr marL="578644" indent="0" algn="ctr">
              <a:buNone/>
              <a:defRPr sz="506"/>
            </a:lvl5pPr>
            <a:lvl6pPr marL="723305" indent="0" algn="ctr">
              <a:buNone/>
              <a:defRPr sz="506"/>
            </a:lvl6pPr>
            <a:lvl7pPr marL="867966" indent="0" algn="ctr">
              <a:buNone/>
              <a:defRPr sz="506"/>
            </a:lvl7pPr>
            <a:lvl8pPr marL="1012627" indent="0" algn="ctr">
              <a:buNone/>
              <a:defRPr sz="506"/>
            </a:lvl8pPr>
            <a:lvl9pPr marL="1157288" indent="0" algn="ctr">
              <a:buNone/>
              <a:defRPr sz="506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596895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07088-C1AD-47A6-8DC5-39D043B9C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indent="-205740">
              <a:spcBef>
                <a:spcPts val="281"/>
              </a:spcBef>
              <a:spcAft>
                <a:spcPts val="281"/>
              </a:spcAft>
              <a:defRPr sz="165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indent="-102870">
              <a:spcBef>
                <a:spcPts val="281"/>
              </a:spcBef>
              <a:spcAft>
                <a:spcPts val="281"/>
              </a:spcAft>
              <a:defRPr sz="135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indent="-102870">
              <a:spcBef>
                <a:spcPts val="281"/>
              </a:spcBef>
              <a:spcAft>
                <a:spcPts val="281"/>
              </a:spcAft>
              <a:defRPr sz="135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indent="-102870">
              <a:spcBef>
                <a:spcPts val="281"/>
              </a:spcBef>
              <a:spcAft>
                <a:spcPts val="281"/>
              </a:spcAft>
              <a:defRPr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spcBef>
                <a:spcPts val="281"/>
              </a:spcBef>
              <a:spcAft>
                <a:spcPts val="281"/>
              </a:spcAft>
              <a:defRPr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BFF955-EFBD-EE7F-D17F-F0C691CA7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25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697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DCB41-A64B-CE42-9A21-A08B60106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4" y="1"/>
            <a:ext cx="10408921" cy="1127760"/>
          </a:xfrm>
        </p:spPr>
        <p:txBody>
          <a:bodyPr>
            <a:normAutofit/>
          </a:bodyPr>
          <a:lstStyle>
            <a:lvl1pPr>
              <a:defRPr sz="2250">
                <a:solidFill>
                  <a:srgbClr val="290B9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71AFA6-D2EA-1540-8E30-0E4367745B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570385"/>
            <a:ext cx="10408920" cy="4621695"/>
          </a:xfrm>
        </p:spPr>
        <p:txBody>
          <a:bodyPr/>
          <a:lstStyle>
            <a:lvl1pPr indent="-205740">
              <a:spcBef>
                <a:spcPts val="281"/>
              </a:spcBef>
              <a:spcAft>
                <a:spcPts val="281"/>
              </a:spcAft>
              <a:defRPr sz="1650"/>
            </a:lvl1pPr>
            <a:lvl2pPr indent="-102870">
              <a:spcBef>
                <a:spcPts val="281"/>
              </a:spcBef>
              <a:spcAft>
                <a:spcPts val="281"/>
              </a:spcAft>
              <a:defRPr sz="1350"/>
            </a:lvl2pPr>
            <a:lvl3pPr indent="-102870">
              <a:spcBef>
                <a:spcPts val="281"/>
              </a:spcBef>
              <a:spcAft>
                <a:spcPts val="281"/>
              </a:spcAft>
              <a:defRPr sz="1350"/>
            </a:lvl3pPr>
            <a:lvl4pPr indent="-102870">
              <a:spcBef>
                <a:spcPts val="281"/>
              </a:spcBef>
              <a:spcAft>
                <a:spcPts val="281"/>
              </a:spcAft>
              <a:defRPr sz="1200"/>
            </a:lvl4pPr>
            <a:lvl5pPr>
              <a:spcBef>
                <a:spcPts val="281"/>
              </a:spcBef>
              <a:spcAft>
                <a:spcPts val="281"/>
              </a:spcAft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020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2EFC8F3-CD04-4918-BF7B-3DBF47644806}" type="datetimeFigureOut">
              <a:rPr lang="en-US" smtClean="0"/>
              <a:pPr>
                <a:defRPr/>
              </a:pPr>
              <a:t>2/14/24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05418-A83C-40F7-9F61-01A7BAACC98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2540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8E7E-AB6C-49BF-81F7-512041A27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520" y="144780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AC3A7EF-6DDC-4F3B-9936-678050C5F42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127760"/>
          </a:xfrm>
          <a:prstGeom prst="rect">
            <a:avLst/>
          </a:prstGeom>
          <a:gradFill flip="none" rotWithShape="1">
            <a:gsLst>
              <a:gs pos="1000">
                <a:schemeClr val="accent1">
                  <a:lumMod val="40000"/>
                  <a:lumOff val="60000"/>
                </a:schemeClr>
              </a:gs>
              <a:gs pos="100000">
                <a:schemeClr val="accent3">
                  <a:lumMod val="0"/>
                  <a:lumOff val="100000"/>
                </a:schemeClr>
              </a:gs>
              <a:gs pos="22000">
                <a:schemeClr val="accent1">
                  <a:lumMod val="20000"/>
                  <a:lumOff val="80000"/>
                </a:schemeClr>
              </a:gs>
            </a:gsLst>
            <a:lin ang="10800000" scaled="0"/>
            <a:tileRect/>
          </a:gradFill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236582" indent="0">
              <a:tabLst/>
            </a:pPr>
            <a:endParaRPr lang="en-US" sz="949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04E6CD-397B-A844-A10B-17F5CBE7C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0"/>
            <a:ext cx="11460480" cy="1127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9169FFA-1A81-32BE-6477-FAA1488F98CD}"/>
              </a:ext>
            </a:extLst>
          </p:cNvPr>
          <p:cNvSpPr txBox="1">
            <a:spLocks/>
          </p:cNvSpPr>
          <p:nvPr userDrawn="1"/>
        </p:nvSpPr>
        <p:spPr>
          <a:xfrm>
            <a:off x="0" y="6400800"/>
            <a:ext cx="12192000" cy="474028"/>
          </a:xfrm>
          <a:prstGeom prst="rect">
            <a:avLst/>
          </a:prstGeom>
          <a:solidFill>
            <a:srgbClr val="2A3D9C"/>
          </a:solidFill>
        </p:spPr>
        <p:txBody>
          <a:bodyPr>
            <a:normAutofit/>
          </a:bodyPr>
          <a:lstStyle>
            <a:lvl1pPr marL="0" indent="0" algn="l" defTabSz="514350" rtl="0" eaLnBrk="1" latinLnBrk="0" hangingPunct="1">
              <a:lnSpc>
                <a:spcPct val="100000"/>
              </a:lnSpc>
              <a:spcBef>
                <a:spcPts val="375"/>
              </a:spcBef>
              <a:spcAft>
                <a:spcPts val="375"/>
              </a:spcAft>
              <a:buClr>
                <a:srgbClr val="002060"/>
              </a:buClr>
              <a:buFont typeface="Wingdings" panose="05000000000000000000" pitchFamily="2" charset="2"/>
              <a:buNone/>
              <a:defRPr sz="1600" kern="120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385763" indent="-128588" algn="l" defTabSz="514350" rtl="0" eaLnBrk="1" latinLnBrk="0" hangingPunct="1">
              <a:lnSpc>
                <a:spcPct val="100000"/>
              </a:lnSpc>
              <a:spcBef>
                <a:spcPts val="375"/>
              </a:spcBef>
              <a:spcAft>
                <a:spcPts val="375"/>
              </a:spcAft>
              <a:buClr>
                <a:srgbClr val="002060"/>
              </a:buClr>
              <a:buFont typeface="Wingdings" panose="05000000000000000000" pitchFamily="2" charset="2"/>
              <a:buChar char="ü"/>
              <a:defRPr sz="22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642938" indent="-128588" algn="l" defTabSz="514350" rtl="0" eaLnBrk="1" latinLnBrk="0" hangingPunct="1">
              <a:lnSpc>
                <a:spcPct val="100000"/>
              </a:lnSpc>
              <a:spcBef>
                <a:spcPts val="375"/>
              </a:spcBef>
              <a:spcAft>
                <a:spcPts val="375"/>
              </a:spcAft>
              <a:buClr>
                <a:srgbClr val="002060"/>
              </a:buClr>
              <a:buFont typeface="Tahoma" panose="020B0604030504040204" pitchFamily="34" charset="0"/>
              <a:buChar char="●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900113" indent="-128588" algn="l" defTabSz="514350" rtl="0" eaLnBrk="1" latinLnBrk="0" hangingPunct="1">
              <a:lnSpc>
                <a:spcPct val="100000"/>
              </a:lnSpc>
              <a:spcBef>
                <a:spcPts val="375"/>
              </a:spcBef>
              <a:spcAft>
                <a:spcPts val="375"/>
              </a:spcAft>
              <a:buClr>
                <a:srgbClr val="002060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157288" indent="-128588" algn="l" defTabSz="514350" rtl="0" eaLnBrk="1" latinLnBrk="0" hangingPunct="1">
              <a:lnSpc>
                <a:spcPct val="100000"/>
              </a:lnSpc>
              <a:spcBef>
                <a:spcPts val="375"/>
              </a:spcBef>
              <a:spcAft>
                <a:spcPts val="375"/>
              </a:spcAft>
              <a:buClr>
                <a:srgbClr val="002060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/>
              <a:t>N.Mousavi															CIS 8695</a:t>
            </a:r>
          </a:p>
        </p:txBody>
      </p:sp>
      <p:pic>
        <p:nvPicPr>
          <p:cNvPr id="2052" name="Picture 4" descr="University Logos - Communications ToolKit">
            <a:extLst>
              <a:ext uri="{FF2B5EF4-FFF2-40B4-BE49-F238E27FC236}">
                <a16:creationId xmlns:a16="http://schemas.microsoft.com/office/drawing/2014/main" id="{2E37B34D-56A1-27F6-100B-829E146B81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7799" y="4"/>
            <a:ext cx="1346476" cy="1138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893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289322" rtl="0" eaLnBrk="1" latinLnBrk="0" hangingPunct="1">
        <a:lnSpc>
          <a:spcPct val="90000"/>
        </a:lnSpc>
        <a:spcBef>
          <a:spcPct val="0"/>
        </a:spcBef>
        <a:buNone/>
        <a:defRPr sz="2250" kern="1200">
          <a:solidFill>
            <a:srgbClr val="290B97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</p:titleStyle>
    <p:bodyStyle>
      <a:lvl1pPr marL="96441" indent="-154305" algn="l" defTabSz="289322" rtl="0" eaLnBrk="1" latinLnBrk="0" hangingPunct="1">
        <a:lnSpc>
          <a:spcPct val="100000"/>
        </a:lnSpc>
        <a:spcBef>
          <a:spcPts val="211"/>
        </a:spcBef>
        <a:spcAft>
          <a:spcPts val="211"/>
        </a:spcAft>
        <a:buClr>
          <a:srgbClr val="002060"/>
        </a:buClr>
        <a:buFont typeface="Wingdings" panose="05000000000000000000" pitchFamily="2" charset="2"/>
        <a:buChar char="v"/>
        <a:defRPr sz="165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  <a:lvl2pPr marL="216992" indent="-72331" algn="l" defTabSz="289322" rtl="0" eaLnBrk="1" latinLnBrk="0" hangingPunct="1">
        <a:lnSpc>
          <a:spcPct val="100000"/>
        </a:lnSpc>
        <a:spcBef>
          <a:spcPts val="211"/>
        </a:spcBef>
        <a:spcAft>
          <a:spcPts val="211"/>
        </a:spcAft>
        <a:buClr>
          <a:srgbClr val="002060"/>
        </a:buClr>
        <a:buFont typeface="Wingdings" panose="05000000000000000000" pitchFamily="2" charset="2"/>
        <a:buChar char="ü"/>
        <a:defRPr sz="135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2pPr>
      <a:lvl3pPr marL="361653" indent="-72331" algn="l" defTabSz="289322" rtl="0" eaLnBrk="1" latinLnBrk="0" hangingPunct="1">
        <a:lnSpc>
          <a:spcPct val="100000"/>
        </a:lnSpc>
        <a:spcBef>
          <a:spcPts val="211"/>
        </a:spcBef>
        <a:spcAft>
          <a:spcPts val="211"/>
        </a:spcAft>
        <a:buClr>
          <a:srgbClr val="002060"/>
        </a:buClr>
        <a:buFont typeface="Tahoma" panose="020B0604030504040204" pitchFamily="34" charset="0"/>
        <a:buChar char="●"/>
        <a:defRPr sz="135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3pPr>
      <a:lvl4pPr marL="506314" indent="-72331" algn="l" defTabSz="289322" rtl="0" eaLnBrk="1" latinLnBrk="0" hangingPunct="1">
        <a:lnSpc>
          <a:spcPct val="100000"/>
        </a:lnSpc>
        <a:spcBef>
          <a:spcPts val="211"/>
        </a:spcBef>
        <a:spcAft>
          <a:spcPts val="211"/>
        </a:spcAft>
        <a:buClr>
          <a:srgbClr val="002060"/>
        </a:buClr>
        <a:buFont typeface="Courier New" panose="02070309020205020404" pitchFamily="49" charset="0"/>
        <a:buChar char="o"/>
        <a:defRPr sz="12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4pPr>
      <a:lvl5pPr marL="650975" indent="-72331" algn="l" defTabSz="289322" rtl="0" eaLnBrk="1" latinLnBrk="0" hangingPunct="1">
        <a:lnSpc>
          <a:spcPct val="100000"/>
        </a:lnSpc>
        <a:spcBef>
          <a:spcPts val="211"/>
        </a:spcBef>
        <a:spcAft>
          <a:spcPts val="211"/>
        </a:spcAft>
        <a:buClr>
          <a:srgbClr val="002060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5pPr>
      <a:lvl6pPr marL="795635" indent="-72331" algn="l" defTabSz="289322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70" kern="1200">
          <a:solidFill>
            <a:schemeClr val="tx1"/>
          </a:solidFill>
          <a:latin typeface="+mn-lt"/>
          <a:ea typeface="+mn-ea"/>
          <a:cs typeface="+mn-cs"/>
        </a:defRPr>
      </a:lvl6pPr>
      <a:lvl7pPr marL="940297" indent="-72331" algn="l" defTabSz="289322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70" kern="1200">
          <a:solidFill>
            <a:schemeClr val="tx1"/>
          </a:solidFill>
          <a:latin typeface="+mn-lt"/>
          <a:ea typeface="+mn-ea"/>
          <a:cs typeface="+mn-cs"/>
        </a:defRPr>
      </a:lvl7pPr>
      <a:lvl8pPr marL="1084958" indent="-72331" algn="l" defTabSz="289322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70" kern="1200">
          <a:solidFill>
            <a:schemeClr val="tx1"/>
          </a:solidFill>
          <a:latin typeface="+mn-lt"/>
          <a:ea typeface="+mn-ea"/>
          <a:cs typeface="+mn-cs"/>
        </a:defRPr>
      </a:lvl8pPr>
      <a:lvl9pPr marL="1229618" indent="-72331" algn="l" defTabSz="289322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9322" rtl="0" eaLnBrk="1" latinLnBrk="0" hangingPunct="1">
        <a:defRPr sz="570" kern="1200">
          <a:solidFill>
            <a:schemeClr val="tx1"/>
          </a:solidFill>
          <a:latin typeface="+mn-lt"/>
          <a:ea typeface="+mn-ea"/>
          <a:cs typeface="+mn-cs"/>
        </a:defRPr>
      </a:lvl1pPr>
      <a:lvl2pPr marL="144661" algn="l" defTabSz="289322" rtl="0" eaLnBrk="1" latinLnBrk="0" hangingPunct="1">
        <a:defRPr sz="570" kern="1200">
          <a:solidFill>
            <a:schemeClr val="tx1"/>
          </a:solidFill>
          <a:latin typeface="+mn-lt"/>
          <a:ea typeface="+mn-ea"/>
          <a:cs typeface="+mn-cs"/>
        </a:defRPr>
      </a:lvl2pPr>
      <a:lvl3pPr marL="289322" algn="l" defTabSz="289322" rtl="0" eaLnBrk="1" latinLnBrk="0" hangingPunct="1">
        <a:defRPr sz="570" kern="1200">
          <a:solidFill>
            <a:schemeClr val="tx1"/>
          </a:solidFill>
          <a:latin typeface="+mn-lt"/>
          <a:ea typeface="+mn-ea"/>
          <a:cs typeface="+mn-cs"/>
        </a:defRPr>
      </a:lvl3pPr>
      <a:lvl4pPr marL="433983" algn="l" defTabSz="289322" rtl="0" eaLnBrk="1" latinLnBrk="0" hangingPunct="1">
        <a:defRPr sz="570" kern="1200">
          <a:solidFill>
            <a:schemeClr val="tx1"/>
          </a:solidFill>
          <a:latin typeface="+mn-lt"/>
          <a:ea typeface="+mn-ea"/>
          <a:cs typeface="+mn-cs"/>
        </a:defRPr>
      </a:lvl4pPr>
      <a:lvl5pPr marL="578644" algn="l" defTabSz="289322" rtl="0" eaLnBrk="1" latinLnBrk="0" hangingPunct="1">
        <a:defRPr sz="570" kern="1200">
          <a:solidFill>
            <a:schemeClr val="tx1"/>
          </a:solidFill>
          <a:latin typeface="+mn-lt"/>
          <a:ea typeface="+mn-ea"/>
          <a:cs typeface="+mn-cs"/>
        </a:defRPr>
      </a:lvl5pPr>
      <a:lvl6pPr marL="723305" algn="l" defTabSz="289322" rtl="0" eaLnBrk="1" latinLnBrk="0" hangingPunct="1">
        <a:defRPr sz="570" kern="1200">
          <a:solidFill>
            <a:schemeClr val="tx1"/>
          </a:solidFill>
          <a:latin typeface="+mn-lt"/>
          <a:ea typeface="+mn-ea"/>
          <a:cs typeface="+mn-cs"/>
        </a:defRPr>
      </a:lvl6pPr>
      <a:lvl7pPr marL="867966" algn="l" defTabSz="289322" rtl="0" eaLnBrk="1" latinLnBrk="0" hangingPunct="1">
        <a:defRPr sz="570" kern="1200">
          <a:solidFill>
            <a:schemeClr val="tx1"/>
          </a:solidFill>
          <a:latin typeface="+mn-lt"/>
          <a:ea typeface="+mn-ea"/>
          <a:cs typeface="+mn-cs"/>
        </a:defRPr>
      </a:lvl7pPr>
      <a:lvl8pPr marL="1012627" algn="l" defTabSz="289322" rtl="0" eaLnBrk="1" latinLnBrk="0" hangingPunct="1">
        <a:defRPr sz="570" kern="1200">
          <a:solidFill>
            <a:schemeClr val="tx1"/>
          </a:solidFill>
          <a:latin typeface="+mn-lt"/>
          <a:ea typeface="+mn-ea"/>
          <a:cs typeface="+mn-cs"/>
        </a:defRPr>
      </a:lvl8pPr>
      <a:lvl9pPr marL="1157288" algn="l" defTabSz="289322" rtl="0" eaLnBrk="1" latinLnBrk="0" hangingPunct="1">
        <a:defRPr sz="5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2483" y="2271092"/>
            <a:ext cx="4973707" cy="1257299"/>
          </a:xfrm>
        </p:spPr>
        <p:txBody>
          <a:bodyPr>
            <a:noAutofit/>
          </a:bodyPr>
          <a:lstStyle/>
          <a:p>
            <a:r>
              <a:rPr lang="en-US" alt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CIS8695</a:t>
            </a:r>
            <a:br>
              <a:rPr lang="en-US" alt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alt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Managing Big Data Analytics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745830" y="3803186"/>
            <a:ext cx="3178970" cy="1454615"/>
          </a:xfrm>
        </p:spPr>
        <p:txBody>
          <a:bodyPr rtlCol="0">
            <a:normAutofit/>
          </a:bodyPr>
          <a:lstStyle/>
          <a:p>
            <a:pPr>
              <a:spcAft>
                <a:spcPts val="0"/>
              </a:spcAft>
              <a:defRPr/>
            </a:pPr>
            <a:r>
              <a:rPr lang="en-US" altLang="en-US" sz="1200" b="1" dirty="0"/>
              <a:t>Nasim Mousavi</a:t>
            </a:r>
          </a:p>
          <a:p>
            <a:pPr>
              <a:spcAft>
                <a:spcPts val="0"/>
              </a:spcAft>
              <a:defRPr/>
            </a:pPr>
            <a:r>
              <a:rPr lang="en-US" altLang="en-US" sz="1200" dirty="0"/>
              <a:t>Assistant Professor</a:t>
            </a:r>
          </a:p>
          <a:p>
            <a:pPr>
              <a:spcAft>
                <a:spcPts val="0"/>
              </a:spcAft>
              <a:defRPr/>
            </a:pPr>
            <a:r>
              <a:rPr lang="en-US" altLang="en-US" sz="1200" dirty="0"/>
              <a:t>J. Mack Robinson College of Business</a:t>
            </a:r>
          </a:p>
          <a:p>
            <a:pPr>
              <a:spcAft>
                <a:spcPts val="0"/>
              </a:spcAft>
              <a:defRPr/>
            </a:pPr>
            <a:r>
              <a:rPr lang="en-US" altLang="en-US" sz="1200" dirty="0"/>
              <a:t>Georgia State University</a:t>
            </a:r>
          </a:p>
          <a:p>
            <a:pPr>
              <a:spcAft>
                <a:spcPts val="0"/>
              </a:spcAft>
              <a:defRPr/>
            </a:pPr>
            <a:r>
              <a:rPr lang="en-US" altLang="en-US" sz="1050" b="1" dirty="0"/>
              <a:t>nmousavi@gsu.edu</a:t>
            </a:r>
          </a:p>
        </p:txBody>
      </p:sp>
    </p:spTree>
    <p:extLst>
      <p:ext uri="{BB962C8B-B14F-4D97-AF65-F5344CB8AC3E}">
        <p14:creationId xmlns:p14="http://schemas.microsoft.com/office/powerpoint/2010/main" val="12339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63D8D-67F5-0BF1-0ED6-508FD5ACA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98BC2E-9769-137A-CBF5-51DDD10F3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Another Difference between Cross-Sectional &amp; Time-Series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FC913D-EC7C-1A37-9DF7-4C539B7E5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32" y="1404753"/>
            <a:ext cx="10609826" cy="4815860"/>
          </a:xfrm>
        </p:spPr>
        <p:txBody>
          <a:bodyPr>
            <a:normAutofit/>
          </a:bodyPr>
          <a:lstStyle/>
          <a:p>
            <a:pPr marL="342900" indent="-342900"/>
            <a:r>
              <a:rPr lang="en-US" sz="2200" dirty="0"/>
              <a:t>After validating the model performance using the validation set, you need to run the model on the complete dataset (training + validation)</a:t>
            </a:r>
          </a:p>
          <a:p>
            <a:pPr marL="342900" indent="-342900"/>
            <a:r>
              <a:rPr lang="en-US" sz="2200" dirty="0"/>
              <a:t>Then evaluating its performance once more with more data</a:t>
            </a:r>
          </a:p>
          <a:p>
            <a:pPr marL="342900" indent="-342900"/>
            <a:r>
              <a:rPr lang="en-US" sz="2200" dirty="0"/>
              <a:t>Why?</a:t>
            </a:r>
          </a:p>
          <a:p>
            <a:pPr lvl="1">
              <a:buFont typeface="+mj-lt"/>
              <a:buAutoNum type="arabicPeriod"/>
            </a:pPr>
            <a:r>
              <a:rPr lang="en-US" sz="1800" dirty="0">
                <a:effectLst/>
              </a:rPr>
              <a:t>The validation set, which is the most recent period, usually contains the most valuable information in terms of being the closest in time to the forecast period</a:t>
            </a:r>
          </a:p>
          <a:p>
            <a:pPr lvl="1">
              <a:buFont typeface="+mj-lt"/>
              <a:buAutoNum type="arabicPeriod"/>
            </a:pPr>
            <a:r>
              <a:rPr lang="en-US" sz="1800" dirty="0">
                <a:effectLst/>
              </a:rPr>
              <a:t>With more data (the complete time series compared to only the training set), some models can be estimated more accurately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78394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Regression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EB7AB-514A-4545-CCE9-EA0E5E54D47B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3AA88D8B-DE45-3C81-59D5-02C9D24119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36"/>
          <a:stretch/>
        </p:blipFill>
        <p:spPr>
          <a:xfrm>
            <a:off x="5543000" y="2546002"/>
            <a:ext cx="6090937" cy="2286001"/>
          </a:xfrm>
          <a:prstGeom prst="rect">
            <a:avLst/>
          </a:prstGeom>
        </p:spPr>
      </p:pic>
      <p:pic>
        <p:nvPicPr>
          <p:cNvPr id="11" name="Picture 10" descr="A table of numbers and a few months&#10;&#10;Description automatically generated with medium confidence">
            <a:extLst>
              <a:ext uri="{FF2B5EF4-FFF2-40B4-BE49-F238E27FC236}">
                <a16:creationId xmlns:a16="http://schemas.microsoft.com/office/drawing/2014/main" id="{E54CFBC0-89D8-707D-038A-08AC527F3F5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tretch>
            <a:fillRect/>
          </a:stretch>
        </p:blipFill>
        <p:spPr>
          <a:xfrm>
            <a:off x="731520" y="1664474"/>
            <a:ext cx="4510669" cy="372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31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effectLst/>
              </a:rPr>
              <a:t>Several alternative trend shapes are useful and easy to fit via a linear regression model</a:t>
            </a:r>
          </a:p>
          <a:p>
            <a:pPr lvl="1"/>
            <a:r>
              <a:rPr lang="en-US" sz="1900" dirty="0"/>
              <a:t>Exponential Trend</a:t>
            </a:r>
          </a:p>
          <a:p>
            <a:pPr lvl="1"/>
            <a:r>
              <a:rPr lang="en-US" sz="1900" dirty="0">
                <a:effectLst/>
              </a:rPr>
              <a:t>Polynomial Trend</a:t>
            </a:r>
          </a:p>
          <a:p>
            <a:endParaRPr lang="en-US" sz="2200" dirty="0"/>
          </a:p>
          <a:p>
            <a:endParaRPr lang="en-US" sz="2200" dirty="0">
              <a:effectLst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Non-Linear Trend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EB7AB-514A-4545-CCE9-EA0E5E54D47B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A39438-EE0C-3D3A-D1EA-D545536B6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FFC5BB-63F5-F79C-F1D2-91D20D13B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Appropriate model when increase/decrease in series over time is multiplicative</a:t>
            </a:r>
          </a:p>
          <a:p>
            <a:pPr lvl="1"/>
            <a:r>
              <a:rPr lang="en-US" sz="1800" dirty="0"/>
              <a:t>e.g., t</a:t>
            </a:r>
            <a:r>
              <a:rPr lang="en-US" sz="1800" baseline="-25000" dirty="0"/>
              <a:t>1</a:t>
            </a:r>
            <a:r>
              <a:rPr lang="en-US" sz="1800" dirty="0"/>
              <a:t> is x% more than t</a:t>
            </a:r>
            <a:r>
              <a:rPr lang="en-US" sz="1800" baseline="-25000" dirty="0"/>
              <a:t>0</a:t>
            </a:r>
            <a:r>
              <a:rPr lang="en-US" sz="1800" dirty="0"/>
              <a:t>, t</a:t>
            </a:r>
            <a:r>
              <a:rPr lang="en-US" sz="1800" baseline="-25000" dirty="0"/>
              <a:t>2</a:t>
            </a:r>
            <a:r>
              <a:rPr lang="en-US" sz="1800" dirty="0"/>
              <a:t> is x% more than t</a:t>
            </a:r>
            <a:r>
              <a:rPr lang="en-US" sz="1800" baseline="-25000" dirty="0"/>
              <a:t>1</a:t>
            </a:r>
            <a:r>
              <a:rPr lang="en-US" sz="1800" dirty="0"/>
              <a:t>…</a:t>
            </a:r>
          </a:p>
          <a:p>
            <a:pPr>
              <a:buFont typeface="Wingdings 2" pitchFamily="18" charset="2"/>
              <a:buNone/>
            </a:pPr>
            <a:endParaRPr lang="en-US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>
                <a:effectLst/>
              </a:rPr>
              <a:t>To fit an exponential trend, simply replace the outcome variable </a:t>
            </a:r>
            <a:r>
              <a:rPr lang="en-US" sz="2200" i="1" dirty="0">
                <a:effectLst/>
              </a:rPr>
              <a:t>Y </a:t>
            </a:r>
            <a:r>
              <a:rPr lang="en-US" sz="2200" dirty="0">
                <a:effectLst/>
              </a:rPr>
              <a:t>with log </a:t>
            </a:r>
            <a:r>
              <a:rPr lang="en-US" sz="2200" i="1" dirty="0">
                <a:effectLst/>
              </a:rPr>
              <a:t>Y </a:t>
            </a:r>
            <a:r>
              <a:rPr lang="en-US" sz="2200" dirty="0">
                <a:effectLst/>
              </a:rPr>
              <a:t>(where log is the natural logarithm), and fit a linear regression </a:t>
            </a:r>
          </a:p>
          <a:p>
            <a:endParaRPr lang="en-US" sz="2200" dirty="0"/>
          </a:p>
          <a:p>
            <a:pPr lvl="1" algn="ctr">
              <a:buFont typeface="Wingdings 2" pitchFamily="18" charset="2"/>
              <a:buNone/>
            </a:pPr>
            <a:r>
              <a:rPr lang="en-US" sz="2400" i="1" dirty="0"/>
              <a:t>log(Y</a:t>
            </a:r>
            <a:r>
              <a:rPr lang="en-US" sz="2400" i="1" baseline="-25000" dirty="0"/>
              <a:t>i</a:t>
            </a:r>
            <a:r>
              <a:rPr lang="en-US" sz="2400" i="1" dirty="0"/>
              <a:t>) = B</a:t>
            </a:r>
            <a:r>
              <a:rPr lang="en-US" sz="2400" i="1" baseline="-25000" dirty="0"/>
              <a:t>0</a:t>
            </a:r>
            <a:r>
              <a:rPr lang="en-US" sz="2400" i="1" dirty="0"/>
              <a:t> + B</a:t>
            </a:r>
            <a:r>
              <a:rPr lang="en-US" sz="2400" i="1" baseline="-25000" dirty="0"/>
              <a:t>1</a:t>
            </a:r>
            <a:r>
              <a:rPr lang="en-US" sz="2400" i="1" dirty="0"/>
              <a:t>t + e</a:t>
            </a:r>
          </a:p>
          <a:p>
            <a:endParaRPr lang="en-US" sz="2200" dirty="0">
              <a:effectLst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23E6BB-3827-4FBD-E18F-CAEEF66F5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Exponential Trend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59D2FF-C1D1-CBDB-A9BC-2188E49EF846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41E451CD-9622-20D5-8F6D-B08066F3C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972" y="2679388"/>
            <a:ext cx="1465028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81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100000"/>
              <a:tabLst/>
              <a:defRPr/>
            </a:pPr>
            <a:r>
              <a:rPr kumimoji="0" lang="en-US" sz="2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Note that performance measures in standard linear regression are not in original units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100000"/>
              <a:tabLst/>
              <a:defRPr/>
            </a:pPr>
            <a:r>
              <a:rPr kumimoji="0" lang="en-US" sz="2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Model forecasts will be in the form log(</a:t>
            </a:r>
            <a:r>
              <a:rPr kumimoji="0" lang="en-US" sz="22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Y</a:t>
            </a:r>
            <a:r>
              <a:rPr kumimoji="0" lang="en-US" sz="2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100000"/>
              <a:tabLst/>
              <a:defRPr/>
            </a:pPr>
            <a:r>
              <a:rPr kumimoji="0" lang="en-US" sz="2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Return to original units by taking exponent of model forecasts</a:t>
            </a:r>
          </a:p>
          <a:p>
            <a:pPr marL="0" indent="0">
              <a:buNone/>
            </a:pPr>
            <a:endParaRPr lang="en-US" sz="2200" dirty="0">
              <a:effectLst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Exponential Trend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EB7AB-514A-4545-CCE9-EA0E5E54D47B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84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200" dirty="0">
              <a:effectLst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Exponential Trend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EB7AB-514A-4545-CCE9-EA0E5E54D47B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26" name="Picture 2" descr="Amtrak Ridership with exponential trend, looks similar to linear trend">
            <a:extLst>
              <a:ext uri="{FF2B5EF4-FFF2-40B4-BE49-F238E27FC236}">
                <a16:creationId xmlns:a16="http://schemas.microsoft.com/office/drawing/2014/main" id="{6A4E8C16-43B8-B1D9-75D4-D61D3F8CA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644650"/>
            <a:ext cx="6463748" cy="308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E0F5EF-58C7-5822-1DE9-E82CD0B4EC32}"/>
              </a:ext>
            </a:extLst>
          </p:cNvPr>
          <p:cNvSpPr txBox="1"/>
          <p:nvPr/>
        </p:nvSpPr>
        <p:spPr>
          <a:xfrm>
            <a:off x="2774012" y="4845026"/>
            <a:ext cx="552516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Exponential trend (green) very similar to linear trend (orange) - neither copes well with initial period of decline followed by growth period</a:t>
            </a:r>
            <a:endParaRPr lang="en-US" b="0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92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27DD2B5-3FA7-2FE8-0435-7967EE325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200" dirty="0">
                    <a:effectLst/>
                  </a:rPr>
                  <a:t>Another non-linear trend shape that is easy to fit via linear regression is a polynomial trend</a:t>
                </a:r>
              </a:p>
              <a:p>
                <a:r>
                  <a:rPr lang="en-US" sz="2200" dirty="0">
                    <a:effectLst/>
                  </a:rPr>
                  <a:t>This is done by creating an additional predictor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dirty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dirty="0" smtClean="0">
                            <a:effectLst/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200" b="0" i="1" dirty="0" smtClean="0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i="1" dirty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>
                    <a:effectLst/>
                  </a:rPr>
                  <a:t>(the square of </a:t>
                </a:r>
                <a:r>
                  <a:rPr lang="en-US" sz="2200" i="1" dirty="0">
                    <a:effectLst/>
                  </a:rPr>
                  <a:t>t</a:t>
                </a:r>
                <a:r>
                  <a:rPr lang="en-US" sz="2200" dirty="0">
                    <a:effectLst/>
                  </a:rPr>
                  <a:t>), and fitting a multiple linear regression with the two predictors </a:t>
                </a:r>
                <a:r>
                  <a:rPr lang="en-US" sz="2200" i="1" dirty="0">
                    <a:effectLst/>
                  </a:rPr>
                  <a:t>t </a:t>
                </a:r>
                <a:r>
                  <a:rPr lang="en-US" sz="2200" dirty="0">
                    <a:effectLst/>
                  </a:rPr>
                  <a:t>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US" sz="2800" dirty="0">
                  <a:effectLst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27DD2B5-3FA7-2FE8-0435-7967EE325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11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Polynomial Trend</a:t>
            </a:r>
          </a:p>
        </p:txBody>
      </p:sp>
    </p:spTree>
    <p:extLst>
      <p:ext uri="{BB962C8B-B14F-4D97-AF65-F5344CB8AC3E}">
        <p14:creationId xmlns:p14="http://schemas.microsoft.com/office/powerpoint/2010/main" val="428381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Polynomial Trend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EB7AB-514A-4545-CCE9-EA0E5E54D47B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074" name="Picture 2" descr="Amtrak ridership with quadratic trend superimposed">
            <a:extLst>
              <a:ext uri="{FF2B5EF4-FFF2-40B4-BE49-F238E27FC236}">
                <a16:creationId xmlns:a16="http://schemas.microsoft.com/office/drawing/2014/main" id="{A214EBB4-3801-2394-B631-D685A9D28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" y="2039220"/>
            <a:ext cx="6084276" cy="2498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55D4A-54A2-D1F9-1D8A-42849D707530}"/>
              </a:ext>
            </a:extLst>
          </p:cNvPr>
          <p:cNvSpPr txBox="1"/>
          <p:nvPr/>
        </p:nvSpPr>
        <p:spPr>
          <a:xfrm>
            <a:off x="6853695" y="2703558"/>
            <a:ext cx="46067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 Better job capturing the trend, though it over forecasts in validation period.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 Next:  we’ll try capturing seasonality.</a:t>
            </a:r>
          </a:p>
        </p:txBody>
      </p:sp>
    </p:spTree>
    <p:extLst>
      <p:ext uri="{BB962C8B-B14F-4D97-AF65-F5344CB8AC3E}">
        <p14:creationId xmlns:p14="http://schemas.microsoft.com/office/powerpoint/2010/main" val="330061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>
                <a:effectLst/>
              </a:rPr>
              <a:t>A seasonal pattern in a time series means that periods in some seasons have consistently higher or lower values than those that fall in other seasons</a:t>
            </a:r>
            <a:endParaRPr lang="en-US" sz="2200" dirty="0"/>
          </a:p>
          <a:p>
            <a:pPr lvl="1"/>
            <a:r>
              <a:rPr lang="en-US" sz="1900" dirty="0">
                <a:effectLst/>
              </a:rPr>
              <a:t>Examples: day-of-week patterns, monthly patterns, and quarterly patterns</a:t>
            </a:r>
          </a:p>
          <a:p>
            <a:pPr marL="336471" indent="-342900"/>
            <a:r>
              <a:rPr lang="en-US" sz="2200" dirty="0"/>
              <a:t>Handle in regression by adding a new categorical variable for each season</a:t>
            </a:r>
            <a:endParaRPr lang="en-US" sz="2200" dirty="0">
              <a:effectLst/>
            </a:endParaRPr>
          </a:p>
          <a:p>
            <a:pPr marL="0" indent="-6429">
              <a:buNone/>
            </a:pPr>
            <a:endParaRPr lang="en-US" sz="2200" dirty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Handling Seasonality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EB7AB-514A-4545-CCE9-EA0E5E54D47B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26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Model with Trend and Seasonality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EB7AB-514A-4545-CCE9-EA0E5E54D47B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8DD911-DD65-1EB3-23A5-036A7EB7A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273050"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Incorporates quadratic trend and seasonality</a:t>
            </a:r>
            <a:endParaRPr lang="en-US" sz="2200" i="0" u="none" strike="noStrike" dirty="0">
              <a:solidFill>
                <a:srgbClr val="000000"/>
              </a:solidFill>
            </a:endParaRPr>
          </a:p>
          <a:p>
            <a:pPr indent="-273050"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13 predictors:</a:t>
            </a:r>
            <a:r>
              <a:rPr lang="en-US" sz="2200" b="1" i="0" u="none" strike="noStrike" dirty="0">
                <a:solidFill>
                  <a:srgbClr val="000000"/>
                </a:solidFill>
                <a:effectLst/>
              </a:rPr>
              <a:t> </a:t>
            </a:r>
            <a:endParaRPr lang="en-US" sz="2200" b="0" dirty="0">
              <a:effectLst/>
            </a:endParaRPr>
          </a:p>
          <a:p>
            <a:pPr marL="580609" lvl="1" indent="-342900" fontAlgn="base">
              <a:spcBef>
                <a:spcPts val="375"/>
              </a:spcBef>
              <a:spcAft>
                <a:spcPts val="0"/>
              </a:spcAft>
            </a:pPr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11 monthly dummies</a:t>
            </a:r>
            <a:endParaRPr lang="en-US" sz="1900" b="0" i="0" u="none" strike="noStrike" dirty="0">
              <a:solidFill>
                <a:srgbClr val="9B2D1F"/>
              </a:solidFill>
              <a:effectLst/>
            </a:endParaRPr>
          </a:p>
        </p:txBody>
      </p:sp>
      <p:pic>
        <p:nvPicPr>
          <p:cNvPr id="2" name="Picture 1" descr="A table of numbers and a few months&#10;&#10;Description automatically generated with medium confidence">
            <a:extLst>
              <a:ext uri="{FF2B5EF4-FFF2-40B4-BE49-F238E27FC236}">
                <a16:creationId xmlns:a16="http://schemas.microsoft.com/office/drawing/2014/main" id="{A0557F12-479E-33F5-BAA1-91CAFBEFB38C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1114567" y="2976350"/>
            <a:ext cx="3284355" cy="2710492"/>
          </a:xfrm>
          <a:prstGeom prst="rect">
            <a:avLst/>
          </a:prstGeom>
        </p:spPr>
      </p:pic>
      <p:pic>
        <p:nvPicPr>
          <p:cNvPr id="8" name="Picture 7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F27FFCED-39B5-49AF-6B3B-C61F814A2A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830"/>
          <a:stretch/>
        </p:blipFill>
        <p:spPr>
          <a:xfrm>
            <a:off x="5124918" y="2976350"/>
            <a:ext cx="5748361" cy="223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04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1447800"/>
            <a:ext cx="10515600" cy="4737210"/>
          </a:xfrm>
        </p:spPr>
        <p:txBody>
          <a:bodyPr/>
          <a:lstStyle/>
          <a:p>
            <a:r>
              <a:rPr lang="en-US" sz="2200" dirty="0">
                <a:effectLst/>
              </a:rPr>
              <a:t>Until now we have dealt with classifying and predicting data where time is not a factor</a:t>
            </a:r>
          </a:p>
          <a:p>
            <a:pPr lvl="1"/>
            <a:r>
              <a:rPr lang="en-US" sz="1800" dirty="0"/>
              <a:t>I</a:t>
            </a:r>
            <a:r>
              <a:rPr lang="en-US" sz="1800" dirty="0">
                <a:effectLst/>
              </a:rPr>
              <a:t>n the sense that it is not treated differently from other variables, and where the sequence of measurements over time does not matter. </a:t>
            </a:r>
          </a:p>
          <a:p>
            <a:pPr lvl="1"/>
            <a:r>
              <a:rPr lang="en-US" sz="1800" dirty="0">
                <a:effectLst/>
              </a:rPr>
              <a:t>These are typically called cross-sectional data. </a:t>
            </a:r>
          </a:p>
          <a:p>
            <a:r>
              <a:rPr lang="en-US" sz="2200" dirty="0">
                <a:effectLst/>
              </a:rPr>
              <a:t>We want to learn how to deal with a different type of data: time series</a:t>
            </a:r>
          </a:p>
          <a:p>
            <a:pPr marL="0" indent="0">
              <a:buNone/>
            </a:pPr>
            <a:endParaRPr lang="en-US" sz="2200" dirty="0">
              <a:effectLst/>
            </a:endParaRPr>
          </a:p>
          <a:p>
            <a:endParaRPr lang="en-US" sz="2200" dirty="0">
              <a:effectLst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Time Series Data</a:t>
            </a:r>
          </a:p>
        </p:txBody>
      </p:sp>
      <p:sp>
        <p:nvSpPr>
          <p:cNvPr id="5" name="AutoShape 4" descr="Time series analysis: what it is and what it does | Articles | Quirks.com">
            <a:extLst>
              <a:ext uri="{FF2B5EF4-FFF2-40B4-BE49-F238E27FC236}">
                <a16:creationId xmlns:a16="http://schemas.microsoft.com/office/drawing/2014/main" id="{9BA10ED0-1BD3-8F07-0544-D6ECEC7813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A table with numbers and dollar signs&#10;&#10;Description automatically generated">
            <a:extLst>
              <a:ext uri="{FF2B5EF4-FFF2-40B4-BE49-F238E27FC236}">
                <a16:creationId xmlns:a16="http://schemas.microsoft.com/office/drawing/2014/main" id="{11D45537-BF7D-BEA5-2E6D-2F2065C96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537" y="3623470"/>
            <a:ext cx="1736637" cy="2561540"/>
          </a:xfrm>
          <a:prstGeom prst="rect">
            <a:avLst/>
          </a:prstGeom>
        </p:spPr>
      </p:pic>
      <p:pic>
        <p:nvPicPr>
          <p:cNvPr id="4" name="Picture 4" descr="What is Time Series Data? Definition &amp; FAQs | ScyllaDB">
            <a:extLst>
              <a:ext uri="{FF2B5EF4-FFF2-40B4-BE49-F238E27FC236}">
                <a16:creationId xmlns:a16="http://schemas.microsoft.com/office/drawing/2014/main" id="{8C161C1D-DA4A-EA8F-BF40-B44A7BA777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484" y="3658365"/>
            <a:ext cx="4780721" cy="2460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49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197B7-9DD7-2A9E-4EBB-CCE1E0A4E3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C10CBD-6A72-C722-56AB-45F386CD0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Model with Trend and Seasonality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06D435-8EC8-6CD0-DB79-25A074223125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691BC-EBBA-B8C8-7938-FE4851876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273050"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Incorporates quadratic trend and seasonality</a:t>
            </a:r>
            <a:endParaRPr lang="en-US" sz="2200" i="0" u="none" strike="noStrike" dirty="0">
              <a:solidFill>
                <a:srgbClr val="000000"/>
              </a:solidFill>
            </a:endParaRPr>
          </a:p>
          <a:p>
            <a:pPr indent="-273050"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13 predictors:</a:t>
            </a:r>
            <a:r>
              <a:rPr lang="en-US" sz="2200" b="1" i="0" u="none" strike="noStrike" dirty="0">
                <a:solidFill>
                  <a:srgbClr val="000000"/>
                </a:solidFill>
                <a:effectLst/>
              </a:rPr>
              <a:t> </a:t>
            </a:r>
            <a:endParaRPr lang="en-US" sz="2200" b="0" dirty="0">
              <a:effectLst/>
            </a:endParaRPr>
          </a:p>
          <a:p>
            <a:pPr marL="580609" lvl="1" indent="-342900" fontAlgn="base">
              <a:spcBef>
                <a:spcPts val="375"/>
              </a:spcBef>
              <a:spcAft>
                <a:spcPts val="0"/>
              </a:spcAft>
            </a:pPr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11 monthly dummies</a:t>
            </a:r>
            <a:endParaRPr lang="en-US" sz="1900" b="0" i="0" u="none" strike="noStrike" dirty="0">
              <a:solidFill>
                <a:srgbClr val="9B2D1F"/>
              </a:solidFill>
              <a:effectLst/>
            </a:endParaRPr>
          </a:p>
          <a:p>
            <a:pPr marL="580609" lvl="1" indent="-342900" fontAlgn="base">
              <a:spcBef>
                <a:spcPts val="375"/>
              </a:spcBef>
              <a:spcAft>
                <a:spcPts val="0"/>
              </a:spcAft>
            </a:pPr>
            <a:r>
              <a:rPr lang="en-US" sz="1900" dirty="0">
                <a:solidFill>
                  <a:srgbClr val="000000"/>
                </a:solidFill>
              </a:rPr>
              <a:t>t</a:t>
            </a:r>
            <a:endParaRPr lang="en-US" sz="1900" dirty="0">
              <a:solidFill>
                <a:srgbClr val="9B2D1F"/>
              </a:solidFill>
            </a:endParaRPr>
          </a:p>
          <a:p>
            <a:pPr marL="580609" lvl="1" indent="-342900" fontAlgn="base">
              <a:spcBef>
                <a:spcPts val="375"/>
              </a:spcBef>
              <a:spcAft>
                <a:spcPts val="0"/>
              </a:spcAft>
            </a:pPr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t</a:t>
            </a:r>
            <a:r>
              <a:rPr lang="en-US" sz="1900" b="0" i="0" u="none" strike="noStrike" baseline="30000" dirty="0">
                <a:solidFill>
                  <a:srgbClr val="000000"/>
                </a:solidFill>
                <a:effectLst/>
              </a:rPr>
              <a:t>2</a:t>
            </a:r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  </a:t>
            </a:r>
            <a:endParaRPr lang="en-US" sz="1900" dirty="0"/>
          </a:p>
        </p:txBody>
      </p:sp>
      <p:pic>
        <p:nvPicPr>
          <p:cNvPr id="5" name="Picture 4" descr="A graph of different levels of training&#10;&#10;Description automatically generated with medium confidence">
            <a:extLst>
              <a:ext uri="{FF2B5EF4-FFF2-40B4-BE49-F238E27FC236}">
                <a16:creationId xmlns:a16="http://schemas.microsoft.com/office/drawing/2014/main" id="{6AEA6853-1262-02B6-33B3-22467E9F44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647"/>
          <a:stretch/>
        </p:blipFill>
        <p:spPr>
          <a:xfrm>
            <a:off x="5062769" y="2981863"/>
            <a:ext cx="5910913" cy="2428337"/>
          </a:xfrm>
          <a:prstGeom prst="rect">
            <a:avLst/>
          </a:prstGeom>
        </p:spPr>
      </p:pic>
      <p:pic>
        <p:nvPicPr>
          <p:cNvPr id="2" name="Picture 1" descr="A table of numbers and a few months&#10;&#10;Description automatically generated with medium confidence">
            <a:extLst>
              <a:ext uri="{FF2B5EF4-FFF2-40B4-BE49-F238E27FC236}">
                <a16:creationId xmlns:a16="http://schemas.microsoft.com/office/drawing/2014/main" id="{B4FF68E9-BEB9-AB07-7F94-11B461BD1E2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tretch>
            <a:fillRect/>
          </a:stretch>
        </p:blipFill>
        <p:spPr>
          <a:xfrm>
            <a:off x="1114567" y="3248666"/>
            <a:ext cx="3284355" cy="271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638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Linear regression can account for patterns such as trend and seasonality. </a:t>
            </a:r>
          </a:p>
          <a:p>
            <a:r>
              <a:rPr lang="en-US" sz="2200" dirty="0"/>
              <a:t>However, it cannot account for dependence between values in different periods (autocorrelation)</a:t>
            </a:r>
          </a:p>
          <a:p>
            <a:pPr lvl="1"/>
            <a:r>
              <a:rPr lang="en-US" sz="1900" dirty="0"/>
              <a:t>A high value tends to be followed by high values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Auto-Correlation</a:t>
            </a:r>
          </a:p>
        </p:txBody>
      </p:sp>
    </p:spTree>
    <p:extLst>
      <p:ext uri="{BB962C8B-B14F-4D97-AF65-F5344CB8AC3E}">
        <p14:creationId xmlns:p14="http://schemas.microsoft.com/office/powerpoint/2010/main" val="79937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06418-5A15-2790-4934-6514577A1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24C887-40F2-996D-CF24-BF7BBD8D9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Correlation between values of a time series in neighboring periods is called autocorrelation</a:t>
            </a:r>
          </a:p>
          <a:p>
            <a:r>
              <a:rPr lang="en-US" sz="2200" dirty="0"/>
              <a:t>To compute autocorrelation, we compute the correlation between the series and a lagged version of the series.</a:t>
            </a:r>
          </a:p>
          <a:p>
            <a:pPr lvl="1"/>
            <a:r>
              <a:rPr lang="en-US" sz="1900" dirty="0"/>
              <a:t>A lagged series is a “copy” of the original series which is moved forward one or more time periods.</a:t>
            </a:r>
          </a:p>
          <a:p>
            <a:pPr lvl="2"/>
            <a:r>
              <a:rPr lang="en-US" sz="1900" dirty="0"/>
              <a:t>A lagged series with lag-1 is the original series moved forward one time period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2A5FF3-4CCC-B81E-19B3-97DE16322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Auto-Correlation</a:t>
            </a:r>
          </a:p>
        </p:txBody>
      </p:sp>
    </p:spTree>
    <p:extLst>
      <p:ext uri="{BB962C8B-B14F-4D97-AF65-F5344CB8AC3E}">
        <p14:creationId xmlns:p14="http://schemas.microsoft.com/office/powerpoint/2010/main" val="4203500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A6CB9-543D-E498-659A-99AAEE58B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7F2D2A-1A3A-0CD5-D240-B98733FFE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1447800"/>
            <a:ext cx="5679219" cy="4351338"/>
          </a:xfrm>
        </p:spPr>
        <p:txBody>
          <a:bodyPr>
            <a:normAutofit/>
          </a:bodyPr>
          <a:lstStyle/>
          <a:p>
            <a:r>
              <a:rPr lang="en-US" sz="2200" dirty="0"/>
              <a:t>To compute the lag-1 autocorrelation, we compute the correlation between the original series and the lag-1 series</a:t>
            </a:r>
            <a:endParaRPr lang="en-US" sz="19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1288EB-8E7B-FA9C-8D30-627570F1E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Auto-Correlation</a:t>
            </a:r>
          </a:p>
        </p:txBody>
      </p:sp>
      <p:pic>
        <p:nvPicPr>
          <p:cNvPr id="5" name="Picture 4" descr="A table of numbers and a few months&#10;&#10;Description automatically generated with medium confidence">
            <a:extLst>
              <a:ext uri="{FF2B5EF4-FFF2-40B4-BE49-F238E27FC236}">
                <a16:creationId xmlns:a16="http://schemas.microsoft.com/office/drawing/2014/main" id="{376B9B6F-2C81-4C6A-224D-7BE0A70A8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7759" y="1541221"/>
            <a:ext cx="3035599" cy="402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78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EDB8C-D06C-3A79-3E28-7846101D7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2FC46D-8A05-8B63-4565-422D90A93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1447800"/>
            <a:ext cx="10340671" cy="4287078"/>
          </a:xfrm>
        </p:spPr>
        <p:txBody>
          <a:bodyPr>
            <a:normAutofit/>
          </a:bodyPr>
          <a:lstStyle/>
          <a:p>
            <a:r>
              <a:rPr lang="en-US" sz="2200" dirty="0"/>
              <a:t>Strong autocorrelation at a lag K &gt; 1 and its multiples (2k, 3k, ...) typically reflects a cyclical pattern. </a:t>
            </a:r>
          </a:p>
          <a:p>
            <a:pPr lvl="1"/>
            <a:r>
              <a:rPr lang="en-US" sz="1900" dirty="0"/>
              <a:t>For example, strong positive lag-12 autocorrelation in monthly data will reflect an annual seasonality (where values during a given month each year are positively correlated).</a:t>
            </a:r>
          </a:p>
          <a:p>
            <a:r>
              <a:rPr lang="en-US" sz="2200" dirty="0"/>
              <a:t>Positive lag-1 autocorrelation (called “stickiness’’) describes a series where consecutive values move generally in the same direction. </a:t>
            </a:r>
          </a:p>
          <a:p>
            <a:pPr lvl="1"/>
            <a:r>
              <a:rPr lang="en-US" sz="1900" dirty="0"/>
              <a:t>In the presence of a strong linear trend, we would expect to see a strong and positive lag-1 autocorrelation.</a:t>
            </a:r>
          </a:p>
          <a:p>
            <a:r>
              <a:rPr lang="en-US" sz="2200" dirty="0"/>
              <a:t>Negative lag-1 autocorrelation reflects swings in the series, where high values are immediately followed by low values and vice versa.</a:t>
            </a:r>
            <a:endParaRPr lang="en-US" sz="19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4FA352-46A2-7160-7584-E6770EB6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Auto-Correlation</a:t>
            </a:r>
          </a:p>
        </p:txBody>
      </p:sp>
    </p:spTree>
    <p:extLst>
      <p:ext uri="{BB962C8B-B14F-4D97-AF65-F5344CB8AC3E}">
        <p14:creationId xmlns:p14="http://schemas.microsoft.com/office/powerpoint/2010/main" val="3783258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709BD-26AD-E185-4EB9-1330848AF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969008-64ED-FBFA-FD74-D9AAC79B3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1447800"/>
            <a:ext cx="10340671" cy="4287078"/>
          </a:xfrm>
        </p:spPr>
        <p:txBody>
          <a:bodyPr>
            <a:normAutofit/>
          </a:bodyPr>
          <a:lstStyle/>
          <a:p>
            <a:r>
              <a:rPr lang="en-US" sz="2200" dirty="0"/>
              <a:t>Examining the autocorrelation of a series can help us to detect seasonality patterns.</a:t>
            </a:r>
          </a:p>
          <a:p>
            <a:r>
              <a:rPr lang="en-US" sz="2200" dirty="0"/>
              <a:t>Autoregressive (AR) models, or the more general models called ARIMA (Autoregressive Integrated Moving Average), can handle auto-correlation.</a:t>
            </a:r>
          </a:p>
          <a:p>
            <a:r>
              <a:rPr lang="en-US" sz="2200" dirty="0"/>
              <a:t>AR models are similar to linear regression models, except that the predictors are the past values of the series.</a:t>
            </a:r>
          </a:p>
          <a:p>
            <a:r>
              <a:rPr lang="en-US" sz="2200" dirty="0"/>
              <a:t>For example, an autoregressive model of order 2, denoted AR(2), can be written as: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5D616DF-184D-8145-E200-FC6518DE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Auto-Correlation</a:t>
            </a:r>
          </a:p>
        </p:txBody>
      </p:sp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5FC2D041-811C-2B1A-5027-58A2F475D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576" y="4613536"/>
            <a:ext cx="4916557" cy="79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01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296A1-E6E8-88C5-E413-147A6D85F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4701F6-1B72-56C2-8E2B-B640A19B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629" y="2494722"/>
            <a:ext cx="10002741" cy="112776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Time Series Analysis: Smoothing</a:t>
            </a:r>
          </a:p>
        </p:txBody>
      </p:sp>
    </p:spTree>
    <p:extLst>
      <p:ext uri="{BB962C8B-B14F-4D97-AF65-F5344CB8AC3E}">
        <p14:creationId xmlns:p14="http://schemas.microsoft.com/office/powerpoint/2010/main" val="305599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9CF3A-DE4B-2F93-FF24-E342C2AA9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39BB0C-33AB-75E9-6DE0-51BF0353B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A second class of time series models</a:t>
            </a:r>
          </a:p>
          <a:p>
            <a:r>
              <a:rPr lang="en-US" sz="2200" dirty="0"/>
              <a:t>Regression methods assume underlying unchanging structure (linear, exponential, polynomial)</a:t>
            </a:r>
          </a:p>
          <a:p>
            <a:r>
              <a:rPr lang="en-US" sz="2200" dirty="0"/>
              <a:t>Smoothing derives forecasts based directly on the data alone (e.g. averaging), with no mathematical structural assumptions</a:t>
            </a:r>
          </a:p>
          <a:p>
            <a:r>
              <a:rPr lang="en-US" sz="2200" dirty="0"/>
              <a:t>These methods “smooth” out the noise in a series to uncover the patterns</a:t>
            </a:r>
          </a:p>
          <a:p>
            <a:r>
              <a:rPr lang="en-US" sz="2200" dirty="0"/>
              <a:t>Smoothing is done by averaging the series over multiple periods</a:t>
            </a:r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175D61-CAC7-8B7B-E9E6-0F58F8856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Simple Smoothing Methods</a:t>
            </a:r>
          </a:p>
        </p:txBody>
      </p:sp>
    </p:spTree>
    <p:extLst>
      <p:ext uri="{BB962C8B-B14F-4D97-AF65-F5344CB8AC3E}">
        <p14:creationId xmlns:p14="http://schemas.microsoft.com/office/powerpoint/2010/main" val="1381832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12103-7298-FB86-A5AF-0BA7498C3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9B373A36-A2E9-6C80-1257-0E5E0650AF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ts val="0"/>
                  </a:spcBef>
                  <a:spcAft>
                    <a:spcPts val="500"/>
                  </a:spcAft>
                </a:pPr>
                <a:r>
                  <a:rPr lang="en-US" sz="2400" dirty="0"/>
                  <a:t>Centered Moving Average</a:t>
                </a:r>
              </a:p>
              <a:p>
                <a:pPr lvl="1">
                  <a:lnSpc>
                    <a:spcPct val="120000"/>
                  </a:lnSpc>
                  <a:spcBef>
                    <a:spcPts val="0"/>
                  </a:spcBef>
                  <a:spcAft>
                    <a:spcPts val="500"/>
                  </a:spcAft>
                </a:pPr>
                <a:r>
                  <a:rPr lang="en-US" sz="2100" dirty="0"/>
                  <a:t>The value of the moving average at time 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𝑀𝐴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100" dirty="0"/>
                  <a:t> is calculated by centering the window around time t</a:t>
                </a:r>
              </a:p>
              <a:p>
                <a:pPr lvl="1">
                  <a:lnSpc>
                    <a:spcPct val="120000"/>
                  </a:lnSpc>
                  <a:spcBef>
                    <a:spcPts val="0"/>
                  </a:spcBef>
                  <a:spcAft>
                    <a:spcPts val="500"/>
                  </a:spcAft>
                </a:pPr>
                <a:endParaRPr lang="en-US" sz="1900" dirty="0"/>
              </a:p>
              <a:p>
                <a:pPr marL="114122" lvl="1" indent="0">
                  <a:lnSpc>
                    <a:spcPct val="120000"/>
                  </a:lnSpc>
                  <a:spcBef>
                    <a:spcPts val="0"/>
                  </a:spcBef>
                  <a:spcAft>
                    <a:spcPts val="500"/>
                  </a:spcAft>
                  <a:buNone/>
                </a:pPr>
                <a:endParaRPr lang="en-US" sz="1900" dirty="0"/>
              </a:p>
              <a:p>
                <a:pPr lvl="1">
                  <a:lnSpc>
                    <a:spcPct val="120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900" dirty="0"/>
                  <a:t>For visualizing trends and not for forecasting</a:t>
                </a:r>
              </a:p>
            </p:txBody>
          </p:sp>
        </mc:Choice>
        <mc:Fallback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9B373A36-A2E9-6C80-1257-0E5E0650AF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5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43ADD9C0-8FB5-E79C-E9B0-28F98FB89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Simple Smoothing Methods: Moving Average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3800E8-7A3D-B589-5240-EC967B68BE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396" r="1147"/>
          <a:stretch/>
        </p:blipFill>
        <p:spPr>
          <a:xfrm>
            <a:off x="2561479" y="2944802"/>
            <a:ext cx="5717816" cy="355039"/>
          </a:xfrm>
          <a:prstGeom prst="rect">
            <a:avLst/>
          </a:prstGeom>
        </p:spPr>
      </p:pic>
      <p:pic>
        <p:nvPicPr>
          <p:cNvPr id="4" name="Picture 3" descr="A table of mathematical equations&#10;&#10;Description automatically generated with medium confidence">
            <a:extLst>
              <a:ext uri="{FF2B5EF4-FFF2-40B4-BE49-F238E27FC236}">
                <a16:creationId xmlns:a16="http://schemas.microsoft.com/office/drawing/2014/main" id="{706BAC2D-5B41-6E33-8447-2F4EDDA362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32" b="50000"/>
          <a:stretch/>
        </p:blipFill>
        <p:spPr>
          <a:xfrm>
            <a:off x="2762250" y="4184374"/>
            <a:ext cx="66675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8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27DD2B5-3FA7-2FE8-0435-7967EE325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ts val="0"/>
                  </a:spcBef>
                  <a:spcAft>
                    <a:spcPts val="500"/>
                  </a:spcAft>
                </a:pPr>
                <a:r>
                  <a:rPr lang="en-US" sz="2400" dirty="0"/>
                  <a:t>Trailing Moving Average</a:t>
                </a:r>
              </a:p>
              <a:p>
                <a:pPr lvl="1">
                  <a:lnSpc>
                    <a:spcPct val="120000"/>
                  </a:lnSpc>
                  <a:spcBef>
                    <a:spcPts val="0"/>
                  </a:spcBef>
                  <a:spcAft>
                    <a:spcPts val="500"/>
                  </a:spcAft>
                </a:pPr>
                <a:r>
                  <a:rPr lang="en-US" sz="1900" dirty="0"/>
                  <a:t>T</a:t>
                </a:r>
                <a:r>
                  <a:rPr lang="en-US" sz="1900" dirty="0">
                    <a:effectLst/>
                  </a:rPr>
                  <a:t>he window of width </a:t>
                </a:r>
                <a:r>
                  <a:rPr lang="en-US" sz="1900" i="1" dirty="0">
                    <a:effectLst/>
                  </a:rPr>
                  <a:t>w </a:t>
                </a:r>
                <a:r>
                  <a:rPr lang="en-US" sz="1900" dirty="0">
                    <a:effectLst/>
                  </a:rPr>
                  <a:t>is set on the most recent available </a:t>
                </a:r>
                <a:r>
                  <a:rPr lang="en-US" sz="1900" i="1" dirty="0">
                    <a:effectLst/>
                  </a:rPr>
                  <a:t>w </a:t>
                </a:r>
                <a:r>
                  <a:rPr lang="en-US" sz="1900" dirty="0">
                    <a:effectLst/>
                  </a:rPr>
                  <a:t>values of the series. The </a:t>
                </a:r>
                <a:r>
                  <a:rPr lang="en-US" sz="1900" i="1" dirty="0">
                    <a:effectLst/>
                  </a:rPr>
                  <a:t>k</a:t>
                </a:r>
                <a:r>
                  <a:rPr lang="en-US" sz="1900" dirty="0">
                    <a:effectLst/>
                  </a:rPr>
                  <a:t>-step ahead forecast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 dirty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 dirty="0" smtClean="0">
                            <a:effectLst/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900" b="0" i="1" dirty="0" smtClean="0">
                            <a:effectLst/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900" b="0" i="1" dirty="0" smtClean="0">
                            <a:effectLst/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900" b="0" i="1" dirty="0" smtClean="0">
                            <a:effectLst/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1900" b="0" i="1" dirty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900" i="1" dirty="0">
                    <a:effectLst/>
                  </a:rPr>
                  <a:t>(k </a:t>
                </a:r>
                <a:r>
                  <a:rPr lang="en-US" sz="1900" dirty="0">
                    <a:effectLst/>
                  </a:rPr>
                  <a:t>= 1, 2, 3, ...) is </a:t>
                </a:r>
                <a:r>
                  <a:rPr lang="en-US" sz="1900" dirty="0">
                    <a:effectLst/>
                    <a:latin typeface="LiberationSerif"/>
                  </a:rPr>
                  <a:t>then the average of these </a:t>
                </a:r>
                <a:r>
                  <a:rPr lang="en-US" sz="1900" i="1" dirty="0">
                    <a:effectLst/>
                    <a:latin typeface="LiberationSerif"/>
                  </a:rPr>
                  <a:t>w </a:t>
                </a:r>
                <a:r>
                  <a:rPr lang="en-US" sz="1900" dirty="0">
                    <a:effectLst/>
                    <a:latin typeface="LiberationSerif"/>
                  </a:rPr>
                  <a:t>values </a:t>
                </a:r>
                <a:endParaRPr lang="en-US" sz="1900" dirty="0">
                  <a:effectLst/>
                </a:endParaRPr>
              </a:p>
              <a:p>
                <a:pPr lvl="1">
                  <a:lnSpc>
                    <a:spcPct val="120000"/>
                  </a:lnSpc>
                  <a:spcBef>
                    <a:spcPts val="0"/>
                  </a:spcBef>
                  <a:spcAft>
                    <a:spcPts val="500"/>
                  </a:spcAft>
                </a:pPr>
                <a:endParaRPr lang="en-US" sz="1900" dirty="0"/>
              </a:p>
              <a:p>
                <a:pPr>
                  <a:lnSpc>
                    <a:spcPct val="120000"/>
                  </a:lnSpc>
                  <a:spcBef>
                    <a:spcPts val="0"/>
                  </a:spcBef>
                  <a:spcAft>
                    <a:spcPts val="500"/>
                  </a:spcAft>
                </a:pPr>
                <a:endParaRPr lang="en-US" sz="2200" dirty="0"/>
              </a:p>
              <a:p>
                <a:pPr lvl="1">
                  <a:lnSpc>
                    <a:spcPct val="120000"/>
                  </a:lnSpc>
                  <a:spcBef>
                    <a:spcPts val="0"/>
                  </a:spcBef>
                  <a:spcAft>
                    <a:spcPts val="500"/>
                  </a:spcAft>
                </a:pPr>
                <a:r>
                  <a:rPr lang="en-US" sz="1900" dirty="0"/>
                  <a:t>Suitable for forecasting</a:t>
                </a:r>
              </a:p>
            </p:txBody>
          </p:sp>
        </mc:Choice>
        <mc:Fallback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27DD2B5-3FA7-2FE8-0435-7967EE325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5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Simple Smoothing Methods: Moving Average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489F64-A8FE-EEED-87AA-117236DC3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644" y="2959344"/>
            <a:ext cx="3812043" cy="469656"/>
          </a:xfrm>
          <a:prstGeom prst="rect">
            <a:avLst/>
          </a:prstGeom>
        </p:spPr>
      </p:pic>
      <p:pic>
        <p:nvPicPr>
          <p:cNvPr id="4" name="Picture 3" descr="A table of mathematical equations&#10;&#10;Description automatically generated with medium confidence">
            <a:extLst>
              <a:ext uri="{FF2B5EF4-FFF2-40B4-BE49-F238E27FC236}">
                <a16:creationId xmlns:a16="http://schemas.microsoft.com/office/drawing/2014/main" id="{5E0DB191-7675-3B98-1C14-9EB99C2C06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604"/>
          <a:stretch/>
        </p:blipFill>
        <p:spPr>
          <a:xfrm>
            <a:off x="2554026" y="4194313"/>
            <a:ext cx="6667500" cy="179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9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>
                <a:effectLst/>
              </a:rPr>
              <a:t>Time series forecasting is performed in nearly every organization that works with quantifiable data</a:t>
            </a:r>
          </a:p>
          <a:p>
            <a:pPr lvl="1"/>
            <a:r>
              <a:rPr lang="en-US" sz="1800" dirty="0">
                <a:effectLst/>
              </a:rPr>
              <a:t>Retail stores use it to forecast sales</a:t>
            </a:r>
          </a:p>
          <a:p>
            <a:pPr lvl="1"/>
            <a:r>
              <a:rPr lang="en-US" sz="1800" dirty="0">
                <a:effectLst/>
              </a:rPr>
              <a:t>Energy companies use it to forecast reserves, production, demand, and prices</a:t>
            </a:r>
          </a:p>
          <a:p>
            <a:pPr lvl="1"/>
            <a:r>
              <a:rPr lang="en-US" sz="1800" dirty="0">
                <a:effectLst/>
              </a:rPr>
              <a:t>Educational institutions use it to forecast enrollment</a:t>
            </a:r>
          </a:p>
          <a:p>
            <a:pPr lvl="1"/>
            <a:r>
              <a:rPr lang="en-US" sz="1800" dirty="0">
                <a:effectLst/>
              </a:rPr>
              <a:t>Governments use it to forecast tax receipts and spending</a:t>
            </a:r>
          </a:p>
          <a:p>
            <a:pPr lvl="1"/>
            <a:r>
              <a:rPr lang="en-US" sz="1800" dirty="0"/>
              <a:t>…</a:t>
            </a:r>
            <a:endParaRPr lang="en-US" dirty="0">
              <a:effectLst/>
            </a:endParaRPr>
          </a:p>
          <a:p>
            <a:pPr lvl="1"/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Time Series Analysis</a:t>
            </a:r>
          </a:p>
        </p:txBody>
      </p:sp>
    </p:spTree>
    <p:extLst>
      <p:ext uri="{BB962C8B-B14F-4D97-AF65-F5344CB8AC3E}">
        <p14:creationId xmlns:p14="http://schemas.microsoft.com/office/powerpoint/2010/main" val="346293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Like other methods such as k-nearest neighbors, w should be chosen based on the balance between under-smoothing and over-smoothing</a:t>
            </a:r>
          </a:p>
          <a:p>
            <a:r>
              <a:rPr lang="en-US" sz="2200" dirty="0"/>
              <a:t>Exploring different values of w to find the optimal one</a:t>
            </a:r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Moving Average: Choosing Window Width</a:t>
            </a:r>
          </a:p>
        </p:txBody>
      </p:sp>
    </p:spTree>
    <p:extLst>
      <p:ext uri="{BB962C8B-B14F-4D97-AF65-F5344CB8AC3E}">
        <p14:creationId xmlns:p14="http://schemas.microsoft.com/office/powerpoint/2010/main" val="213578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 </a:t>
            </a:r>
            <a:r>
              <a:rPr lang="en-US" sz="2200" dirty="0">
                <a:effectLst/>
              </a:rPr>
              <a:t>A popular forecasting method in business is exponential smoothing. </a:t>
            </a:r>
          </a:p>
          <a:p>
            <a:pPr lvl="1"/>
            <a:r>
              <a:rPr lang="en-US" sz="1900" dirty="0"/>
              <a:t> Due to</a:t>
            </a:r>
            <a:r>
              <a:rPr lang="en-US" sz="1900" dirty="0">
                <a:effectLst/>
              </a:rPr>
              <a:t> its flexibility, ease of automation, cheap computation, and good performance. </a:t>
            </a:r>
          </a:p>
          <a:p>
            <a:r>
              <a:rPr lang="en-US" sz="2200" dirty="0"/>
              <a:t>S</a:t>
            </a:r>
            <a:r>
              <a:rPr lang="en-US" sz="2200" dirty="0">
                <a:effectLst/>
              </a:rPr>
              <a:t>imilar to forecasting with a moving average, except that instead of taking a simple average over the </a:t>
            </a:r>
            <a:r>
              <a:rPr lang="en-US" sz="2200" i="1" dirty="0">
                <a:effectLst/>
              </a:rPr>
              <a:t>w </a:t>
            </a:r>
            <a:r>
              <a:rPr lang="en-US" sz="2200" dirty="0">
                <a:effectLst/>
              </a:rPr>
              <a:t>most recent values, we take a </a:t>
            </a:r>
            <a:r>
              <a:rPr lang="en-US" sz="2200" b="1" i="1" dirty="0">
                <a:effectLst/>
              </a:rPr>
              <a:t>weighted average </a:t>
            </a:r>
            <a:r>
              <a:rPr lang="en-US" sz="2200" dirty="0">
                <a:effectLst/>
              </a:rPr>
              <a:t>of </a:t>
            </a:r>
            <a:r>
              <a:rPr lang="en-US" sz="2200" i="1" dirty="0">
                <a:effectLst/>
              </a:rPr>
              <a:t>all </a:t>
            </a:r>
            <a:r>
              <a:rPr lang="en-US" sz="2200" dirty="0">
                <a:effectLst/>
              </a:rPr>
              <a:t>past values, such that: </a:t>
            </a:r>
          </a:p>
          <a:p>
            <a:pPr lvl="1"/>
            <a:r>
              <a:rPr lang="en-US" sz="1900" dirty="0">
                <a:effectLst/>
              </a:rPr>
              <a:t>Give more weight to recent information, yet not to completely ignore older information. </a:t>
            </a:r>
          </a:p>
          <a:p>
            <a:pPr lvl="1"/>
            <a:endParaRPr lang="en-US" sz="1900" dirty="0"/>
          </a:p>
          <a:p>
            <a:pPr lvl="1"/>
            <a:endParaRPr lang="en-US" sz="1900" dirty="0">
              <a:effectLst/>
            </a:endParaRPr>
          </a:p>
          <a:p>
            <a:pPr lvl="1"/>
            <a:r>
              <a:rPr lang="el-GR" sz="1800" i="1" dirty="0">
                <a:effectLst/>
              </a:rPr>
              <a:t>α </a:t>
            </a:r>
            <a:r>
              <a:rPr lang="en-US" sz="1800" dirty="0">
                <a:effectLst/>
              </a:rPr>
              <a:t>is a constant between 0 and 1 called the </a:t>
            </a:r>
            <a:r>
              <a:rPr lang="en-US" sz="1800" b="1" i="1" dirty="0">
                <a:effectLst/>
              </a:rPr>
              <a:t>smoothing parameter </a:t>
            </a:r>
            <a:endParaRPr lang="en-US" sz="1800" b="1" dirty="0">
              <a:effectLst/>
            </a:endParaRPr>
          </a:p>
          <a:p>
            <a:pPr lvl="1"/>
            <a:endParaRPr lang="en-US" sz="1900" dirty="0">
              <a:effectLst/>
            </a:endParaRPr>
          </a:p>
          <a:p>
            <a:endParaRPr lang="en-US" sz="2200" dirty="0">
              <a:effectLst/>
            </a:endParaRPr>
          </a:p>
          <a:p>
            <a:endParaRPr lang="en-US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Simple Smoothing: Exponential Smoothing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43155F-5D92-72BB-7012-92222C602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434" y="3847726"/>
            <a:ext cx="5714999" cy="53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75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 </a:t>
            </a:r>
            <a:r>
              <a:rPr lang="en-US" sz="2200" dirty="0">
                <a:effectLst/>
              </a:rPr>
              <a:t>The smoothing parameter </a:t>
            </a:r>
            <a:r>
              <a:rPr lang="el-GR" sz="2200" i="1" dirty="0">
                <a:effectLst/>
              </a:rPr>
              <a:t>α</a:t>
            </a:r>
            <a:r>
              <a:rPr lang="el-GR" sz="2200" dirty="0">
                <a:effectLst/>
              </a:rPr>
              <a:t>, </a:t>
            </a:r>
            <a:r>
              <a:rPr lang="en-US" sz="2200" dirty="0">
                <a:effectLst/>
              </a:rPr>
              <a:t>which is set by the user, determines the rate of learning. </a:t>
            </a:r>
          </a:p>
          <a:p>
            <a:pPr lvl="1"/>
            <a:r>
              <a:rPr lang="en-US" sz="1900" dirty="0">
                <a:effectLst/>
              </a:rPr>
              <a:t>A value close to 1 indicates fast learning (that is, only the most recent values have influence on forecasts) </a:t>
            </a:r>
          </a:p>
          <a:p>
            <a:pPr lvl="1"/>
            <a:r>
              <a:rPr lang="en-US" sz="1900" dirty="0">
                <a:effectLst/>
              </a:rPr>
              <a:t>whereas a value close to 0 indicates slow learning (past values have a large influence on forecasts). </a:t>
            </a:r>
          </a:p>
          <a:p>
            <a:r>
              <a:rPr lang="en-US" sz="2200" dirty="0">
                <a:effectLst/>
              </a:rPr>
              <a:t>Hence, the choice of </a:t>
            </a:r>
            <a:r>
              <a:rPr lang="el-GR" sz="2200" i="1" dirty="0">
                <a:effectLst/>
              </a:rPr>
              <a:t>α </a:t>
            </a:r>
            <a:r>
              <a:rPr lang="en-US" sz="2200" dirty="0">
                <a:effectLst/>
              </a:rPr>
              <a:t>depends on the required amount of smoothing, and on how relevant the history is for generating forecasts. </a:t>
            </a:r>
          </a:p>
          <a:p>
            <a:r>
              <a:rPr lang="en-US" sz="2200" dirty="0">
                <a:effectLst/>
              </a:rPr>
              <a:t>Default values that have been shown to work well are around 0.1–0.2. </a:t>
            </a:r>
          </a:p>
          <a:p>
            <a:r>
              <a:rPr lang="en-US" sz="2200" dirty="0">
                <a:effectLst/>
              </a:rPr>
              <a:t>Some trial and error can also help in the choice of </a:t>
            </a:r>
            <a:r>
              <a:rPr lang="el-GR" sz="2200" i="1" dirty="0">
                <a:effectLst/>
              </a:rPr>
              <a:t>α </a:t>
            </a:r>
            <a:endParaRPr lang="en-US" sz="2200" i="1" dirty="0">
              <a:effectLst/>
            </a:endParaRPr>
          </a:p>
          <a:p>
            <a:pPr lvl="1"/>
            <a:r>
              <a:rPr lang="en-US" sz="1900" dirty="0"/>
              <a:t>Based on prediction performance (RMSE)</a:t>
            </a:r>
            <a:endParaRPr lang="el-GR" sz="1900" dirty="0">
              <a:effectLst/>
            </a:endParaRPr>
          </a:p>
          <a:p>
            <a:endParaRPr lang="en-US" sz="2200" dirty="0">
              <a:effectLst/>
            </a:endParaRPr>
          </a:p>
          <a:p>
            <a:endParaRPr lang="en-US" sz="1900" dirty="0">
              <a:effectLst/>
            </a:endParaRPr>
          </a:p>
          <a:p>
            <a:endParaRPr lang="en-US" sz="2200" dirty="0">
              <a:effectLst/>
            </a:endParaRPr>
          </a:p>
          <a:p>
            <a:endParaRPr lang="en-US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Simple Smoothing: Exponential Smoothing</a:t>
            </a:r>
          </a:p>
        </p:txBody>
      </p:sp>
    </p:spTree>
    <p:extLst>
      <p:ext uri="{BB962C8B-B14F-4D97-AF65-F5344CB8AC3E}">
        <p14:creationId xmlns:p14="http://schemas.microsoft.com/office/powerpoint/2010/main" val="260679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Simple smoothing methods are useful only for series that lack trend and seasonality</a:t>
            </a:r>
          </a:p>
          <a:p>
            <a:pPr lvl="1"/>
            <a:r>
              <a:rPr lang="en-US" sz="1800" dirty="0"/>
              <a:t>Use regression model to de-trend and de-seasonalize &amp; then use simple smoothing methods</a:t>
            </a:r>
          </a:p>
          <a:p>
            <a:pPr lvl="1"/>
            <a:r>
              <a:rPr lang="en-US" sz="1800" dirty="0"/>
              <a:t>More sophisticated smoothing methods</a:t>
            </a:r>
          </a:p>
          <a:p>
            <a:pPr marL="114122" lvl="1" indent="0">
              <a:buNone/>
            </a:pPr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Smoothing: Shortcomings</a:t>
            </a:r>
          </a:p>
        </p:txBody>
      </p:sp>
    </p:spTree>
    <p:extLst>
      <p:ext uri="{BB962C8B-B14F-4D97-AF65-F5344CB8AC3E}">
        <p14:creationId xmlns:p14="http://schemas.microsoft.com/office/powerpoint/2010/main" val="121006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The Main Idea is forecasting future values of a time series</a:t>
            </a:r>
            <a:endParaRPr lang="en-US" sz="2200" b="0" i="0" u="none" strike="noStrike" dirty="0">
              <a:solidFill>
                <a:srgbClr val="D34817"/>
              </a:solidFill>
              <a:effectLst/>
            </a:endParaRPr>
          </a:p>
          <a:p>
            <a:pPr rtl="0" fontAlgn="base">
              <a:spcBef>
                <a:spcPts val="575"/>
              </a:spcBef>
              <a:spcAft>
                <a:spcPts val="0"/>
              </a:spcAft>
            </a:pPr>
            <a:r>
              <a:rPr lang="en-US" sz="2200" dirty="0">
                <a:solidFill>
                  <a:srgbClr val="000000"/>
                </a:solidFill>
              </a:rPr>
              <a:t>C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omponents of time series:</a:t>
            </a:r>
            <a:endParaRPr lang="en-US" sz="2200" b="0" i="0" u="none" strike="noStrike" dirty="0">
              <a:solidFill>
                <a:srgbClr val="D34817"/>
              </a:solidFill>
              <a:effectLst/>
            </a:endParaRPr>
          </a:p>
          <a:p>
            <a:pPr lvl="1"/>
            <a:r>
              <a:rPr lang="en-US" sz="1800" dirty="0">
                <a:effectLst/>
              </a:rPr>
              <a:t>Level</a:t>
            </a:r>
          </a:p>
          <a:p>
            <a:pPr lvl="2"/>
            <a:r>
              <a:rPr lang="en-US" sz="1800" dirty="0"/>
              <a:t>A</a:t>
            </a:r>
            <a:r>
              <a:rPr lang="en-US" sz="1800" dirty="0">
                <a:effectLst/>
              </a:rPr>
              <a:t>verage value of the series (intercept in the regression model)</a:t>
            </a:r>
          </a:p>
          <a:p>
            <a:pPr lvl="1"/>
            <a:r>
              <a:rPr lang="en-US" sz="1800" dirty="0">
                <a:effectLst/>
              </a:rPr>
              <a:t>Trend</a:t>
            </a:r>
          </a:p>
          <a:p>
            <a:pPr lvl="2"/>
            <a:r>
              <a:rPr lang="en-US" sz="1800" dirty="0">
                <a:effectLst/>
              </a:rPr>
              <a:t>The change in the series from one period to the next (coefficient in the regression model)</a:t>
            </a:r>
          </a:p>
          <a:p>
            <a:pPr lvl="1"/>
            <a:r>
              <a:rPr lang="en-US" sz="1800" dirty="0">
                <a:effectLst/>
              </a:rPr>
              <a:t>Noise</a:t>
            </a:r>
          </a:p>
          <a:p>
            <a:pPr lvl="2"/>
            <a:r>
              <a:rPr lang="en-US" sz="1800" dirty="0"/>
              <a:t>A r</a:t>
            </a:r>
            <a:r>
              <a:rPr lang="en-US" sz="1800" dirty="0">
                <a:effectLst/>
              </a:rPr>
              <a:t>andom variation that results from measurement error or other causes not accounted for (error in the regression model)</a:t>
            </a:r>
            <a:endParaRPr lang="en-US" sz="2400" dirty="0">
              <a:effectLst/>
            </a:endParaRPr>
          </a:p>
          <a:p>
            <a:pPr lvl="1"/>
            <a:r>
              <a:rPr lang="en-US" sz="1800" dirty="0">
                <a:effectLst/>
              </a:rPr>
              <a:t>Seasonality</a:t>
            </a:r>
          </a:p>
          <a:p>
            <a:pPr lvl="2"/>
            <a:r>
              <a:rPr lang="en-US" sz="1800" dirty="0"/>
              <a:t>A</a:t>
            </a:r>
            <a:r>
              <a:rPr lang="en-US" sz="1800" dirty="0">
                <a:effectLst/>
              </a:rPr>
              <a:t> short-term cyclical behavior of the series </a:t>
            </a:r>
          </a:p>
          <a:p>
            <a:endParaRPr lang="en-US" sz="2200" dirty="0">
              <a:effectLst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Time Series Analysis</a:t>
            </a:r>
          </a:p>
        </p:txBody>
      </p:sp>
    </p:spTree>
    <p:extLst>
      <p:ext uri="{BB962C8B-B14F-4D97-AF65-F5344CB8AC3E}">
        <p14:creationId xmlns:p14="http://schemas.microsoft.com/office/powerpoint/2010/main" val="3847154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Time Series Analysis</a:t>
            </a:r>
          </a:p>
        </p:txBody>
      </p:sp>
      <p:pic>
        <p:nvPicPr>
          <p:cNvPr id="7" name="Picture 6" descr="A graph of different types of sales&#10;&#10;Description automatically generated with medium confidence">
            <a:extLst>
              <a:ext uri="{FF2B5EF4-FFF2-40B4-BE49-F238E27FC236}">
                <a16:creationId xmlns:a16="http://schemas.microsoft.com/office/drawing/2014/main" id="{6CCADA29-0CC8-B2B8-C6BE-3B4B3DC10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481" y="1543969"/>
            <a:ext cx="8297217" cy="398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37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DCB4ED-D65D-A047-1904-7B88B3A6B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629" y="2494722"/>
            <a:ext cx="10002741" cy="112776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Time Series Analysis: Regression</a:t>
            </a:r>
          </a:p>
        </p:txBody>
      </p:sp>
    </p:spTree>
    <p:extLst>
      <p:ext uri="{BB962C8B-B14F-4D97-AF65-F5344CB8AC3E}">
        <p14:creationId xmlns:p14="http://schemas.microsoft.com/office/powerpoint/2010/main" val="202238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7DD2B5-3FA7-2FE8-0435-7967EE32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en-US" sz="2200" dirty="0"/>
              <a:t>Linear regression is a popular forecasting model to capture linear trend and seasonality</a:t>
            </a:r>
          </a:p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en-US" sz="2200" dirty="0"/>
              <a:t>Modify &amp; use for non-linear trends</a:t>
            </a:r>
          </a:p>
          <a:p>
            <a:pPr lvl="1">
              <a:spcBef>
                <a:spcPts val="500"/>
              </a:spcBef>
              <a:spcAft>
                <a:spcPts val="500"/>
              </a:spcAft>
            </a:pPr>
            <a:r>
              <a:rPr lang="en-US" sz="1800" dirty="0"/>
              <a:t>Exponential</a:t>
            </a:r>
          </a:p>
          <a:p>
            <a:pPr lvl="1">
              <a:spcBef>
                <a:spcPts val="500"/>
              </a:spcBef>
              <a:spcAft>
                <a:spcPts val="500"/>
              </a:spcAft>
            </a:pPr>
            <a:r>
              <a:rPr lang="en-US" sz="1800" dirty="0"/>
              <a:t>Polynomial</a:t>
            </a:r>
          </a:p>
          <a:p>
            <a:pPr marL="0" indent="0">
              <a:buNone/>
            </a:pPr>
            <a:endParaRPr lang="en-US" sz="2200" dirty="0">
              <a:effectLst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Main Ideas</a:t>
            </a:r>
          </a:p>
        </p:txBody>
      </p:sp>
    </p:spTree>
    <p:extLst>
      <p:ext uri="{BB962C8B-B14F-4D97-AF65-F5344CB8AC3E}">
        <p14:creationId xmlns:p14="http://schemas.microsoft.com/office/powerpoint/2010/main" val="13574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27DD2B5-3FA7-2FE8-0435-7967EE325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1520" y="1447800"/>
                <a:ext cx="5659341" cy="4197626"/>
              </a:xfrm>
            </p:spPr>
            <p:txBody>
              <a:bodyPr/>
              <a:lstStyle/>
              <a:p>
                <a:r>
                  <a:rPr lang="en-US" sz="2200" dirty="0"/>
                  <a:t>Y is a function of time (t) and noise (error = e)</a:t>
                </a:r>
              </a:p>
              <a:p>
                <a:pPr>
                  <a:buFont typeface="Wingdings 2" pitchFamily="18" charset="2"/>
                  <a:buNone/>
                </a:pPr>
                <a:endParaRPr lang="en-US" i="1" dirty="0"/>
              </a:p>
              <a:p>
                <a:pPr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000" b="0" i="1" baseline="-25000" dirty="0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000" i="1" baseline="-25000" dirty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 + 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000" i="1" baseline="-25000" dirty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 + 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US" sz="2000" i="1" dirty="0"/>
              </a:p>
              <a:p>
                <a:pPr>
                  <a:buFont typeface="Wingdings 2" pitchFamily="18" charset="2"/>
                  <a:buNone/>
                </a:pPr>
                <a:endParaRPr lang="en-US" b="1" i="1" dirty="0"/>
              </a:p>
              <a:p>
                <a:r>
                  <a:rPr lang="en-US" sz="2200" dirty="0"/>
                  <a:t>Thus, we model 3 of the 4 components:</a:t>
                </a:r>
              </a:p>
              <a:p>
                <a:pPr lvl="1"/>
                <a:r>
                  <a:rPr lang="en-US" sz="1800" dirty="0"/>
                  <a:t>Level (</a:t>
                </a:r>
                <a:r>
                  <a:rPr lang="en-US" sz="1800" i="1" dirty="0"/>
                  <a:t>B</a:t>
                </a:r>
                <a:r>
                  <a:rPr lang="en-US" sz="1800" i="1" baseline="-25000" dirty="0"/>
                  <a:t>0)</a:t>
                </a:r>
                <a:endParaRPr lang="en-US" sz="1800" dirty="0"/>
              </a:p>
              <a:p>
                <a:pPr lvl="1"/>
                <a:r>
                  <a:rPr lang="en-US" sz="1800" dirty="0"/>
                  <a:t>Trend* (</a:t>
                </a:r>
                <a:r>
                  <a:rPr lang="en-US" sz="1800" i="1" dirty="0"/>
                  <a:t>B</a:t>
                </a:r>
                <a:r>
                  <a:rPr lang="en-US" sz="1800" i="1" baseline="-25000" dirty="0"/>
                  <a:t>1</a:t>
                </a:r>
                <a:r>
                  <a:rPr lang="en-US" sz="1800" dirty="0"/>
                  <a:t>)</a:t>
                </a:r>
              </a:p>
              <a:p>
                <a:pPr lvl="1"/>
                <a:r>
                  <a:rPr lang="en-US" sz="1800" dirty="0"/>
                  <a:t>Noise (</a:t>
                </a:r>
                <a:r>
                  <a:rPr lang="en-US" sz="1800" i="1" dirty="0"/>
                  <a:t>e</a:t>
                </a:r>
                <a:r>
                  <a:rPr lang="en-US" sz="1800" dirty="0"/>
                  <a:t>)</a:t>
                </a:r>
              </a:p>
              <a:p>
                <a:pPr>
                  <a:buFont typeface="Wingdings 2" pitchFamily="18" charset="2"/>
                  <a:buNone/>
                </a:pPr>
                <a:r>
                  <a:rPr lang="en-US" sz="1600" dirty="0"/>
                  <a:t>*Our trend model is linear, which we can see from the graph is not a good fit (more later)</a:t>
                </a:r>
              </a:p>
              <a:p>
                <a:endParaRPr lang="en-US" sz="2200" dirty="0">
                  <a:effectLst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27DD2B5-3FA7-2FE8-0435-7967EE325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1520" y="1447800"/>
                <a:ext cx="5659341" cy="4197626"/>
              </a:xfrm>
              <a:blipFill>
                <a:blip r:embed="rId2"/>
                <a:stretch>
                  <a:fillRect l="-1119" t="-1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AB31BAAE-8B0C-E863-1BF8-6DED8F24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Regression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EB7AB-514A-4545-CCE9-EA0E5E54D47B}"/>
              </a:ext>
            </a:extLst>
          </p:cNvPr>
          <p:cNvSpPr txBox="1"/>
          <p:nvPr/>
        </p:nvSpPr>
        <p:spPr>
          <a:xfrm>
            <a:off x="4214191" y="2494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2" descr="Amtrak ridership 1991 - 2003 with linear trend superimposed">
            <a:extLst>
              <a:ext uri="{FF2B5EF4-FFF2-40B4-BE49-F238E27FC236}">
                <a16:creationId xmlns:a16="http://schemas.microsoft.com/office/drawing/2014/main" id="{6BBC53A8-D85A-D226-D175-12F8EDF3E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461" y="2118140"/>
            <a:ext cx="4523130" cy="3272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151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FD3E8-A486-21F3-0CB4-B13A26260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BEBE8D-D784-E6A4-F926-5478F902B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Can we use the random partition that we used before?</a:t>
            </a:r>
          </a:p>
          <a:p>
            <a:r>
              <a:rPr lang="en-US" sz="2200" dirty="0"/>
              <a:t>R</a:t>
            </a:r>
            <a:r>
              <a:rPr lang="en-US" sz="2200" dirty="0">
                <a:effectLst/>
              </a:rPr>
              <a:t>andom partition would create two time series with missing values and the models cannot handle them</a:t>
            </a:r>
          </a:p>
          <a:p>
            <a:r>
              <a:rPr lang="en-US" sz="2200" dirty="0">
                <a:effectLst/>
              </a:rPr>
              <a:t>The series is trimmed into two periods; the earlier period is set as the training data and the later period as the validation data</a:t>
            </a:r>
          </a:p>
          <a:p>
            <a:r>
              <a:rPr lang="en-US" sz="2200" dirty="0"/>
              <a:t>Evaluation:</a:t>
            </a:r>
          </a:p>
          <a:p>
            <a:pPr lvl="1"/>
            <a:r>
              <a:rPr lang="en-US" sz="1900" dirty="0">
                <a:effectLst/>
              </a:rPr>
              <a:t>MAE</a:t>
            </a:r>
          </a:p>
          <a:p>
            <a:pPr lvl="1"/>
            <a:r>
              <a:rPr lang="en-US" sz="1900" dirty="0"/>
              <a:t>RMSE</a:t>
            </a:r>
            <a:endParaRPr lang="en-US" sz="1900" dirty="0">
              <a:effectLst/>
            </a:endParaRPr>
          </a:p>
          <a:p>
            <a:endParaRPr lang="en-US" sz="2200" dirty="0">
              <a:effectLst/>
            </a:endParaRPr>
          </a:p>
          <a:p>
            <a:endParaRPr lang="en-US" sz="2100" dirty="0">
              <a:effectLst/>
            </a:endParaRPr>
          </a:p>
          <a:p>
            <a:endParaRPr lang="en-US" sz="2200" dirty="0">
              <a:effectLst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44518C-A611-C8EC-3BE5-44913830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Partitioning Data and Performance Evaluation</a:t>
            </a:r>
          </a:p>
        </p:txBody>
      </p:sp>
    </p:spTree>
    <p:extLst>
      <p:ext uri="{BB962C8B-B14F-4D97-AF65-F5344CB8AC3E}">
        <p14:creationId xmlns:p14="http://schemas.microsoft.com/office/powerpoint/2010/main" val="151794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BB1B3ED9-1A9E-43B5-B80F-F2186387CD99}" vid="{D8E65643-85FE-4A79-B4E1-87882764AA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1818</TotalTime>
  <Words>1587</Words>
  <Application>Microsoft Macintosh PowerPoint</Application>
  <PresentationFormat>Widescreen</PresentationFormat>
  <Paragraphs>174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Cambria Math</vt:lpstr>
      <vt:lpstr>Courier New</vt:lpstr>
      <vt:lpstr>Lato</vt:lpstr>
      <vt:lpstr>LiberationSerif</vt:lpstr>
      <vt:lpstr>Tahoma</vt:lpstr>
      <vt:lpstr>Wingdings</vt:lpstr>
      <vt:lpstr>Wingdings 2</vt:lpstr>
      <vt:lpstr>1_Theme1</vt:lpstr>
      <vt:lpstr>CIS8695 Managing Big Data Analytics</vt:lpstr>
      <vt:lpstr>Time Series Data</vt:lpstr>
      <vt:lpstr>Time Series Analysis</vt:lpstr>
      <vt:lpstr>Time Series Analysis</vt:lpstr>
      <vt:lpstr>Time Series Analysis</vt:lpstr>
      <vt:lpstr>Time Series Analysis: Regression</vt:lpstr>
      <vt:lpstr>Main Ideas</vt:lpstr>
      <vt:lpstr>Regression Model</vt:lpstr>
      <vt:lpstr>Partitioning Data and Performance Evaluation</vt:lpstr>
      <vt:lpstr>Another Difference between Cross-Sectional &amp; Time-Series</vt:lpstr>
      <vt:lpstr>Regression Model</vt:lpstr>
      <vt:lpstr>Non-Linear Trend</vt:lpstr>
      <vt:lpstr>Exponential Trend</vt:lpstr>
      <vt:lpstr>Exponential Trend</vt:lpstr>
      <vt:lpstr>Exponential Trend</vt:lpstr>
      <vt:lpstr>Polynomial Trend</vt:lpstr>
      <vt:lpstr>Polynomial Trend</vt:lpstr>
      <vt:lpstr>Handling Seasonality</vt:lpstr>
      <vt:lpstr>Model with Trend and Seasonality</vt:lpstr>
      <vt:lpstr>Model with Trend and Seasonality</vt:lpstr>
      <vt:lpstr>Auto-Correlation</vt:lpstr>
      <vt:lpstr>Auto-Correlation</vt:lpstr>
      <vt:lpstr>Auto-Correlation</vt:lpstr>
      <vt:lpstr>Auto-Correlation</vt:lpstr>
      <vt:lpstr>Auto-Correlation</vt:lpstr>
      <vt:lpstr>Time Series Analysis: Smoothing</vt:lpstr>
      <vt:lpstr>Simple Smoothing Methods</vt:lpstr>
      <vt:lpstr>Simple Smoothing Methods: Moving Average</vt:lpstr>
      <vt:lpstr>Simple Smoothing Methods: Moving Average</vt:lpstr>
      <vt:lpstr>Moving Average: Choosing Window Width</vt:lpstr>
      <vt:lpstr>Simple Smoothing: Exponential Smoothing</vt:lpstr>
      <vt:lpstr>Simple Smoothing: Exponential Smoothing</vt:lpstr>
      <vt:lpstr>Smoothing: Shortcomings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CIS8695 Managing Big Data Analytics</dc:title>
  <dc:creator>Nasim Mousavi</dc:creator>
  <cp:lastModifiedBy>Nasim Mousavi</cp:lastModifiedBy>
  <cp:revision>45</cp:revision>
  <dcterms:created xsi:type="dcterms:W3CDTF">2023-09-20T17:53:35Z</dcterms:created>
  <dcterms:modified xsi:type="dcterms:W3CDTF">2024-02-15T20:55:25Z</dcterms:modified>
</cp:coreProperties>
</file>

<file path=docProps/thumbnail.jpeg>
</file>